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2"/>
  </p:notesMasterIdLst>
  <p:handoutMasterIdLst>
    <p:handoutMasterId r:id="rId23"/>
  </p:handoutMasterIdLst>
  <p:sldIdLst>
    <p:sldId id="256" r:id="rId2"/>
    <p:sldId id="257" r:id="rId3"/>
    <p:sldId id="259" r:id="rId4"/>
    <p:sldId id="260" r:id="rId5"/>
    <p:sldId id="261" r:id="rId6"/>
    <p:sldId id="262" r:id="rId7"/>
    <p:sldId id="263" r:id="rId8"/>
    <p:sldId id="264" r:id="rId9"/>
    <p:sldId id="265" r:id="rId10"/>
    <p:sldId id="266" r:id="rId11"/>
    <p:sldId id="293" r:id="rId12"/>
    <p:sldId id="267" r:id="rId13"/>
    <p:sldId id="294" r:id="rId14"/>
    <p:sldId id="295" r:id="rId15"/>
    <p:sldId id="268" r:id="rId16"/>
    <p:sldId id="269" r:id="rId17"/>
    <p:sldId id="270" r:id="rId18"/>
    <p:sldId id="296" r:id="rId19"/>
    <p:sldId id="297" r:id="rId20"/>
    <p:sldId id="272"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2571" autoAdjust="0"/>
  </p:normalViewPr>
  <p:slideViewPr>
    <p:cSldViewPr snapToGrid="0">
      <p:cViewPr varScale="1">
        <p:scale>
          <a:sx n="50" d="100"/>
          <a:sy n="50" d="100"/>
        </p:scale>
        <p:origin x="1896" y="54"/>
      </p:cViewPr>
      <p:guideLst/>
    </p:cSldViewPr>
  </p:slideViewPr>
  <p:notesTextViewPr>
    <p:cViewPr>
      <p:scale>
        <a:sx n="1" d="1"/>
        <a:sy n="1" d="1"/>
      </p:scale>
      <p:origin x="0" y="0"/>
    </p:cViewPr>
  </p:notesTextViewPr>
  <p:notesViewPr>
    <p:cSldViewPr snapToGrid="0">
      <p:cViewPr varScale="1">
        <p:scale>
          <a:sx n="54" d="100"/>
          <a:sy n="54" d="100"/>
        </p:scale>
        <p:origin x="2820"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9459108-E162-49A5-B7EE-8055753E5FA2}" type="datetimeFigureOut">
              <a:rPr lang="en-US" smtClean="0"/>
              <a:t>9/12/2014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896765E-9313-4F20-846B-3B7CCA3FBFD4}" type="slidenum">
              <a:rPr lang="en-US" smtClean="0"/>
              <a:t>‹#›</a:t>
            </a:fld>
            <a:endParaRPr lang="en-US"/>
          </a:p>
        </p:txBody>
      </p:sp>
    </p:spTree>
    <p:extLst>
      <p:ext uri="{BB962C8B-B14F-4D97-AF65-F5344CB8AC3E}">
        <p14:creationId xmlns:p14="http://schemas.microsoft.com/office/powerpoint/2010/main" val="292927149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g>
</file>

<file path=ppt/media/image19.jpe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png>
</file>

<file path=ppt/media/image28.png>
</file>

<file path=ppt/media/image29.png>
</file>

<file path=ppt/media/image3.jpeg>
</file>

<file path=ppt/media/image30.png>
</file>

<file path=ppt/media/image31.png>
</file>

<file path=ppt/media/image32.jpeg>
</file>

<file path=ppt/media/image33.jpeg>
</file>

<file path=ppt/media/image34.jpeg>
</file>

<file path=ppt/media/image4.png>
</file>

<file path=ppt/media/image5.pn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717E4F-2D6B-47D8-9CC4-F61F5BF24E38}" type="datetimeFigureOut">
              <a:rPr lang="en-US" smtClean="0"/>
              <a:t>9/12/2014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C2ED4D-EFF7-45A5-8CFF-2BE1B571EF2A}" type="slidenum">
              <a:rPr lang="en-US" smtClean="0"/>
              <a:t>‹#›</a:t>
            </a:fld>
            <a:endParaRPr lang="en-US"/>
          </a:p>
        </p:txBody>
      </p:sp>
    </p:spTree>
    <p:extLst>
      <p:ext uri="{BB962C8B-B14F-4D97-AF65-F5344CB8AC3E}">
        <p14:creationId xmlns:p14="http://schemas.microsoft.com/office/powerpoint/2010/main" val="20778631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Sediment can bond with and transport other pollutants, attenuate light for photosynthesis, prevent larval recruitment, and stress or smother coral organisms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Anthropogenic watershed disturbance by industry, agriculture, deforestation, roads, and urbanization alters the timing, composition, and mass of sediment loads to coral reefs, causing enhanced sediment stress on corals near the outlets of impacted watersheds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Disturbance is exacerbated on tropical islands characterized by high rainfall, extreme weather events, steep slopes, erodible soils, and naturally dense vegetation, where land clearing alters the fraction of exposed soil much more than in regions with sparse vegetation</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Deposited sediment can be resuspended due to wave action and reworked over the reef, causing persistent negative effects to ecosystem health or distributing impacts to larger areas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Damage to coral organisms and ecosystems is determined by the magnitude and duration of exposure, which are controlled by the interaction of sediment loading from the watershed, sediment availability on the reef, and hydrodynamic processes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An integrated understanding of how flood-supplied terrigenous sediment and water circulation control sediment deposition and residence time on reefs is essential for identifying and mitigating impacts on coral health</a:t>
            </a:r>
            <a:endParaRPr lang="en-US" dirty="0"/>
          </a:p>
        </p:txBody>
      </p:sp>
      <p:sp>
        <p:nvSpPr>
          <p:cNvPr id="4" name="Slide Number Placeholder 3"/>
          <p:cNvSpPr>
            <a:spLocks noGrp="1"/>
          </p:cNvSpPr>
          <p:nvPr>
            <p:ph type="sldNum" sz="quarter" idx="10"/>
          </p:nvPr>
        </p:nvSpPr>
        <p:spPr/>
        <p:txBody>
          <a:bodyPr/>
          <a:lstStyle/>
          <a:p>
            <a:fld id="{F0C2ED4D-EFF7-45A5-8CFF-2BE1B571EF2A}" type="slidenum">
              <a:rPr lang="en-US" smtClean="0"/>
              <a:t>2</a:t>
            </a:fld>
            <a:endParaRPr lang="en-US"/>
          </a:p>
        </p:txBody>
      </p:sp>
    </p:spTree>
    <p:extLst>
      <p:ext uri="{BB962C8B-B14F-4D97-AF65-F5344CB8AC3E}">
        <p14:creationId xmlns:p14="http://schemas.microsoft.com/office/powerpoint/2010/main" val="22866579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54559C3E-2F7A-449A-B4C5-5B2BB09B85C2}" type="slidenum">
              <a:rPr lang="en-US" smtClean="0"/>
              <a:pPr>
                <a:defRPr/>
              </a:pPr>
              <a:t>20</a:t>
            </a:fld>
            <a:endParaRPr lang="en-US"/>
          </a:p>
        </p:txBody>
      </p:sp>
    </p:spTree>
    <p:extLst>
      <p:ext uri="{BB962C8B-B14F-4D97-AF65-F5344CB8AC3E}">
        <p14:creationId xmlns:p14="http://schemas.microsoft.com/office/powerpoint/2010/main" val="1001869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SSYev</a:t>
            </a:r>
            <a:r>
              <a:rPr lang="en-US" sz="1200" baseline="0" dirty="0" smtClean="0"/>
              <a:t> empirical model </a:t>
            </a:r>
            <a:r>
              <a:rPr lang="en-US" sz="1200" dirty="0" smtClean="0"/>
              <a:t>will 1) determine which characteristics of precipitation and discharge control SSY</a:t>
            </a:r>
            <a:r>
              <a:rPr lang="en-US" sz="1200" baseline="-25000" dirty="0" smtClean="0"/>
              <a:t>EV </a:t>
            </a:r>
            <a:r>
              <a:rPr lang="en-US" sz="1200" dirty="0" smtClean="0"/>
              <a:t>(Duvert et al., 2012), 2) provide a baseline to assess the effectiveness of future sediment mitigation at the quarry, and 3) will provide input to a model of sediment accumulation on the reef, developed in Paper Three. </a:t>
            </a:r>
          </a:p>
          <a:p>
            <a:endParaRPr lang="en-US" dirty="0"/>
          </a:p>
        </p:txBody>
      </p:sp>
      <p:sp>
        <p:nvSpPr>
          <p:cNvPr id="4" name="Slide Number Placeholder 3"/>
          <p:cNvSpPr>
            <a:spLocks noGrp="1"/>
          </p:cNvSpPr>
          <p:nvPr>
            <p:ph type="sldNum" sz="quarter" idx="10"/>
          </p:nvPr>
        </p:nvSpPr>
        <p:spPr/>
        <p:txBody>
          <a:bodyPr/>
          <a:lstStyle/>
          <a:p>
            <a:fld id="{F0C2ED4D-EFF7-45A5-8CFF-2BE1B571EF2A}" type="slidenum">
              <a:rPr lang="en-US" smtClean="0"/>
              <a:t>3</a:t>
            </a:fld>
            <a:endParaRPr lang="en-US"/>
          </a:p>
        </p:txBody>
      </p:sp>
    </p:spTree>
    <p:extLst>
      <p:ext uri="{BB962C8B-B14F-4D97-AF65-F5344CB8AC3E}">
        <p14:creationId xmlns:p14="http://schemas.microsoft.com/office/powerpoint/2010/main" val="4119290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Storm size: </a:t>
            </a:r>
            <a:r>
              <a:rPr lang="en-US" sz="1200" kern="1200" dirty="0" smtClean="0">
                <a:solidFill>
                  <a:schemeClr val="tx1"/>
                </a:solidFill>
                <a:effectLst/>
                <a:latin typeface="+mn-lt"/>
                <a:ea typeface="+mn-ea"/>
                <a:cs typeface="+mn-cs"/>
              </a:rPr>
              <a:t>as documented in Mediterranean climates (White and Greer, 2006) and in Pacific Northwest forests (Lewis et al., 2001). As storm magnitude increases, water and/or SSY from natural areas may increase relative to human-disturbed areas, diminishing anthropogenic impact. While large storms account for most SSY in natural conditions, human-disturbed areas may show the most significant disturbance for smaller storms (Lewis et al., 2001). </a:t>
            </a:r>
            <a:endParaRPr lang="en-US"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SSY-Qmax correlation: </a:t>
            </a:r>
            <a:r>
              <a:rPr lang="en-US" sz="1200" kern="1200" dirty="0" smtClean="0">
                <a:solidFill>
                  <a:schemeClr val="tx1"/>
                </a:solidFill>
                <a:effectLst/>
                <a:latin typeface="+mn-lt"/>
                <a:ea typeface="+mn-ea"/>
                <a:cs typeface="+mn-cs"/>
              </a:rPr>
              <a:t>High correlation between SSY</a:t>
            </a:r>
            <a:r>
              <a:rPr lang="en-US" sz="1200" kern="1200" baseline="-25000" dirty="0" smtClean="0">
                <a:solidFill>
                  <a:schemeClr val="tx1"/>
                </a:solidFill>
                <a:effectLst/>
                <a:latin typeface="+mn-lt"/>
                <a:ea typeface="+mn-ea"/>
                <a:cs typeface="+mn-cs"/>
              </a:rPr>
              <a:t>EV</a:t>
            </a:r>
            <a:r>
              <a:rPr lang="en-US" sz="1200" kern="1200" dirty="0" smtClean="0">
                <a:solidFill>
                  <a:schemeClr val="tx1"/>
                </a:solidFill>
                <a:effectLst/>
                <a:latin typeface="+mn-lt"/>
                <a:ea typeface="+mn-ea"/>
                <a:cs typeface="+mn-cs"/>
              </a:rPr>
              <a:t> and Qmax has been found in semi-arid, temperate, and sub-humid watersheds in Wyoming (</a:t>
            </a:r>
            <a:r>
              <a:rPr lang="en-US" sz="1200" kern="1200" dirty="0" err="1" smtClean="0">
                <a:solidFill>
                  <a:schemeClr val="tx1"/>
                </a:solidFill>
                <a:effectLst/>
                <a:latin typeface="+mn-lt"/>
                <a:ea typeface="+mn-ea"/>
                <a:cs typeface="+mn-cs"/>
              </a:rPr>
              <a:t>Rankl</a:t>
            </a:r>
            <a:r>
              <a:rPr lang="en-US" sz="1200" kern="1200" dirty="0" smtClean="0">
                <a:solidFill>
                  <a:schemeClr val="tx1"/>
                </a:solidFill>
                <a:effectLst/>
                <a:latin typeface="+mn-lt"/>
                <a:ea typeface="+mn-ea"/>
                <a:cs typeface="+mn-cs"/>
              </a:rPr>
              <a:t>, 2004), Mexico, Italy, France (Duvert et al., 2012), and New Zealand (Basher et al., 2011; Hicks, 1990), but this approach has not been attempted for steep, tropical watersheds on volcanic islands.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F0C2ED4D-EFF7-45A5-8CFF-2BE1B571EF2A}" type="slidenum">
              <a:rPr lang="en-US" smtClean="0"/>
              <a:t>4</a:t>
            </a:fld>
            <a:endParaRPr lang="en-US"/>
          </a:p>
        </p:txBody>
      </p:sp>
    </p:spTree>
    <p:extLst>
      <p:ext uri="{BB962C8B-B14F-4D97-AF65-F5344CB8AC3E}">
        <p14:creationId xmlns:p14="http://schemas.microsoft.com/office/powerpoint/2010/main" val="3410165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Describe</a:t>
            </a:r>
            <a:r>
              <a:rPr lang="en-US" baseline="0" dirty="0" smtClean="0"/>
              <a:t> each of the three watersheds in Faga’alu and the expectation of sediment flux patterns</a:t>
            </a:r>
            <a:endParaRPr lang="en-US" dirty="0"/>
          </a:p>
        </p:txBody>
      </p:sp>
      <p:sp>
        <p:nvSpPr>
          <p:cNvPr id="4" name="Slide Number Placeholder 3"/>
          <p:cNvSpPr>
            <a:spLocks noGrp="1"/>
          </p:cNvSpPr>
          <p:nvPr>
            <p:ph type="sldNum" sz="quarter" idx="10"/>
          </p:nvPr>
        </p:nvSpPr>
        <p:spPr/>
        <p:txBody>
          <a:bodyPr/>
          <a:lstStyle/>
          <a:p>
            <a:fld id="{F0C2ED4D-EFF7-45A5-8CFF-2BE1B571EF2A}" type="slidenum">
              <a:rPr lang="en-US" smtClean="0"/>
              <a:t>5</a:t>
            </a:fld>
            <a:endParaRPr lang="en-US"/>
          </a:p>
        </p:txBody>
      </p:sp>
    </p:spTree>
    <p:extLst>
      <p:ext uri="{BB962C8B-B14F-4D97-AF65-F5344CB8AC3E}">
        <p14:creationId xmlns:p14="http://schemas.microsoft.com/office/powerpoint/2010/main" val="29715315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effectLst/>
                <a:latin typeface="Cambria" panose="02040503050406030204" pitchFamily="18" charset="0"/>
                <a:ea typeface="Calibri" panose="020F0502020204030204" pitchFamily="34" charset="0"/>
                <a:cs typeface="Times New Roman" panose="02020603050405020304" pitchFamily="18" charset="0"/>
              </a:rPr>
              <a:t>DR</a:t>
            </a:r>
            <a:r>
              <a:rPr lang="en-US" baseline="0" dirty="0" smtClean="0">
                <a:effectLst/>
                <a:latin typeface="Cambria" panose="02040503050406030204" pitchFamily="18" charset="0"/>
                <a:ea typeface="Calibri" panose="020F0502020204030204" pitchFamily="34" charset="0"/>
                <a:cs typeface="Times New Roman" panose="02020603050405020304" pitchFamily="18" charset="0"/>
              </a:rPr>
              <a:t> = </a:t>
            </a:r>
            <a:r>
              <a:rPr lang="en-US" dirty="0" smtClean="0">
                <a:effectLst/>
                <a:latin typeface="Cambria" panose="02040503050406030204" pitchFamily="18" charset="0"/>
                <a:ea typeface="Calibri" panose="020F0502020204030204" pitchFamily="34" charset="0"/>
                <a:cs typeface="Times New Roman" panose="02020603050405020304" pitchFamily="18" charset="0"/>
              </a:rPr>
              <a:t>ratio of SSY</a:t>
            </a:r>
            <a:r>
              <a:rPr lang="en-US" baseline="-25000" dirty="0" smtClean="0">
                <a:effectLst/>
                <a:latin typeface="Cambria" panose="02040503050406030204" pitchFamily="18" charset="0"/>
                <a:ea typeface="Calibri" panose="020F0502020204030204" pitchFamily="34" charset="0"/>
                <a:cs typeface="Times New Roman" panose="02020603050405020304" pitchFamily="18" charset="0"/>
              </a:rPr>
              <a:t>EV</a:t>
            </a:r>
            <a:r>
              <a:rPr lang="en-US" dirty="0" smtClean="0">
                <a:effectLst/>
                <a:latin typeface="Cambria" panose="02040503050406030204" pitchFamily="18" charset="0"/>
                <a:ea typeface="Calibri" panose="020F0502020204030204" pitchFamily="34" charset="0"/>
                <a:cs typeface="Times New Roman" panose="02020603050405020304" pitchFamily="18" charset="0"/>
              </a:rPr>
              <a:t> from the total human-disturbed watershed under current conditions (measured at the watershed outlet: VILLAGE and N1) to SSY under pre-disturbance conditions (</a:t>
            </a:r>
            <a:r>
              <a:rPr lang="en-US" dirty="0" err="1" smtClean="0">
                <a:effectLst/>
                <a:latin typeface="Cambria" panose="02040503050406030204" pitchFamily="18" charset="0"/>
                <a:ea typeface="Calibri" panose="020F0502020204030204" pitchFamily="34" charset="0"/>
                <a:cs typeface="Times New Roman" panose="02020603050405020304" pitchFamily="18" charset="0"/>
              </a:rPr>
              <a:t>SSY</a:t>
            </a:r>
            <a:r>
              <a:rPr lang="en-US" baseline="-25000" dirty="0" err="1" smtClean="0">
                <a:effectLst/>
                <a:latin typeface="Cambria" panose="02040503050406030204" pitchFamily="18" charset="0"/>
                <a:ea typeface="Calibri" panose="020F0502020204030204" pitchFamily="34" charset="0"/>
                <a:cs typeface="Times New Roman" panose="02020603050405020304" pitchFamily="18" charset="0"/>
              </a:rPr>
              <a:t>pre</a:t>
            </a:r>
            <a:r>
              <a:rPr lang="en-US" dirty="0" smtClean="0">
                <a:effectLst/>
                <a:latin typeface="Cambria" panose="02040503050406030204" pitchFamily="18" charset="0"/>
                <a:ea typeface="Calibri" panose="020F0502020204030204" pitchFamily="34" charset="0"/>
                <a:cs typeface="Times New Roman" panose="02020603050405020304" pitchFamily="18" charset="0"/>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effectLst/>
                <a:latin typeface="Cambria" panose="02040503050406030204" pitchFamily="18" charset="0"/>
                <a:cs typeface="Times New Roman" panose="02020603050405020304" pitchFamily="18" charset="0"/>
              </a:rPr>
              <a:t>SSYpre</a:t>
            </a:r>
            <a:r>
              <a:rPr lang="en-US" dirty="0" smtClean="0">
                <a:effectLst/>
                <a:latin typeface="Cambria" panose="02040503050406030204" pitchFamily="18" charset="0"/>
                <a:cs typeface="Times New Roman" panose="02020603050405020304" pitchFamily="18" charset="0"/>
              </a:rPr>
              <a:t> is the specific sediment yield from the upper</a:t>
            </a:r>
            <a:r>
              <a:rPr lang="en-US" baseline="0" dirty="0" smtClean="0">
                <a:effectLst/>
                <a:latin typeface="Cambria" panose="02040503050406030204" pitchFamily="18" charset="0"/>
                <a:cs typeface="Times New Roman" panose="02020603050405020304" pitchFamily="18" charset="0"/>
              </a:rPr>
              <a:t> watershed x the area of the total watershed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effectLst/>
              <a:latin typeface="Cambria" panose="02040503050406030204" pitchFamily="18"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effectLst/>
                <a:latin typeface="Cambria" panose="02040503050406030204" pitchFamily="18" charset="0"/>
                <a:cs typeface="Times New Roman" panose="02020603050405020304" pitchFamily="18" charset="0"/>
              </a:rPr>
              <a:t>Event wise, average, and plot as a function of event size</a:t>
            </a:r>
            <a:endParaRPr lang="en-US" dirty="0" smtClean="0"/>
          </a:p>
          <a:p>
            <a:endParaRPr lang="en-US" dirty="0"/>
          </a:p>
        </p:txBody>
      </p:sp>
      <p:sp>
        <p:nvSpPr>
          <p:cNvPr id="4" name="Slide Number Placeholder 3"/>
          <p:cNvSpPr>
            <a:spLocks noGrp="1"/>
          </p:cNvSpPr>
          <p:nvPr>
            <p:ph type="sldNum" sz="quarter" idx="10"/>
          </p:nvPr>
        </p:nvSpPr>
        <p:spPr/>
        <p:txBody>
          <a:bodyPr/>
          <a:lstStyle/>
          <a:p>
            <a:fld id="{F0C2ED4D-EFF7-45A5-8CFF-2BE1B571EF2A}" type="slidenum">
              <a:rPr lang="en-US" smtClean="0"/>
              <a:t>7</a:t>
            </a:fld>
            <a:endParaRPr lang="en-US"/>
          </a:p>
        </p:txBody>
      </p:sp>
    </p:spTree>
    <p:extLst>
      <p:ext uri="{BB962C8B-B14F-4D97-AF65-F5344CB8AC3E}">
        <p14:creationId xmlns:p14="http://schemas.microsoft.com/office/powerpoint/2010/main" val="26573185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Hydrodynamics control orbital velocities, bed shear stresses, and water residence time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but fringing-reef environments are characterized by heterogeneous waves and currents over relatively small (hundreds of meters) spatial scales, unlike linear sandy shorelines</a:t>
            </a:r>
          </a:p>
          <a:p>
            <a:endParaRPr lang="en-US" dirty="0"/>
          </a:p>
        </p:txBody>
      </p:sp>
      <p:sp>
        <p:nvSpPr>
          <p:cNvPr id="4" name="Slide Number Placeholder 3"/>
          <p:cNvSpPr>
            <a:spLocks noGrp="1"/>
          </p:cNvSpPr>
          <p:nvPr>
            <p:ph type="sldNum" sz="quarter" idx="10"/>
          </p:nvPr>
        </p:nvSpPr>
        <p:spPr/>
        <p:txBody>
          <a:bodyPr/>
          <a:lstStyle/>
          <a:p>
            <a:fld id="{F0C2ED4D-EFF7-45A5-8CFF-2BE1B571EF2A}" type="slidenum">
              <a:rPr lang="en-US" smtClean="0"/>
              <a:t>8</a:t>
            </a:fld>
            <a:endParaRPr lang="en-US"/>
          </a:p>
        </p:txBody>
      </p:sp>
    </p:spTree>
    <p:extLst>
      <p:ext uri="{BB962C8B-B14F-4D97-AF65-F5344CB8AC3E}">
        <p14:creationId xmlns:p14="http://schemas.microsoft.com/office/powerpoint/2010/main" val="29662650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Hoeke</a:t>
            </a:r>
            <a:r>
              <a:rPr lang="en-US" baseline="0" dirty="0" smtClean="0"/>
              <a:t> 2012: </a:t>
            </a:r>
          </a:p>
          <a:p>
            <a:r>
              <a:rPr lang="en-US" baseline="0" dirty="0" smtClean="0"/>
              <a:t>The fact that the </a:t>
            </a:r>
            <a:r>
              <a:rPr lang="en-US" baseline="0" dirty="0" err="1" smtClean="0"/>
              <a:t>semimajor</a:t>
            </a:r>
            <a:r>
              <a:rPr lang="en-US" baseline="0" dirty="0" smtClean="0"/>
              <a:t> axis of flow is strongly</a:t>
            </a:r>
          </a:p>
          <a:p>
            <a:r>
              <a:rPr lang="en-US" baseline="0" dirty="0" smtClean="0"/>
              <a:t>oriented into the bay at the Wall site during NW swell</a:t>
            </a:r>
          </a:p>
          <a:p>
            <a:r>
              <a:rPr lang="en-US" baseline="0" dirty="0" smtClean="0"/>
              <a:t>events, and to a lesser extent during trade wind conditions,</a:t>
            </a:r>
          </a:p>
          <a:p>
            <a:r>
              <a:rPr lang="en-US" baseline="0" dirty="0" smtClean="0"/>
              <a:t>suggests that wave‐driven flow over Hanalei reef is a sig-</a:t>
            </a:r>
            <a:r>
              <a:rPr lang="en-US" baseline="0" dirty="0" err="1" smtClean="0"/>
              <a:t>nificant</a:t>
            </a:r>
            <a:r>
              <a:rPr lang="en-US" baseline="0" dirty="0" smtClean="0"/>
              <a:t> circulation driver within the bay. Unfortunately, the</a:t>
            </a:r>
          </a:p>
          <a:p>
            <a:r>
              <a:rPr lang="en-US" baseline="0" dirty="0" smtClean="0"/>
              <a:t>bay’s complex fringing reef topography</a:t>
            </a:r>
            <a:endParaRPr lang="en-US" dirty="0"/>
          </a:p>
        </p:txBody>
      </p:sp>
      <p:sp>
        <p:nvSpPr>
          <p:cNvPr id="4" name="Slide Number Placeholder 3"/>
          <p:cNvSpPr>
            <a:spLocks noGrp="1"/>
          </p:cNvSpPr>
          <p:nvPr>
            <p:ph type="sldNum" sz="quarter" idx="10"/>
          </p:nvPr>
        </p:nvSpPr>
        <p:spPr/>
        <p:txBody>
          <a:bodyPr/>
          <a:lstStyle/>
          <a:p>
            <a:fld id="{F0C2ED4D-EFF7-45A5-8CFF-2BE1B571EF2A}" type="slidenum">
              <a:rPr lang="en-US" smtClean="0"/>
              <a:t>14</a:t>
            </a:fld>
            <a:endParaRPr lang="en-US"/>
          </a:p>
        </p:txBody>
      </p:sp>
    </p:spTree>
    <p:extLst>
      <p:ext uri="{BB962C8B-B14F-4D97-AF65-F5344CB8AC3E}">
        <p14:creationId xmlns:p14="http://schemas.microsoft.com/office/powerpoint/2010/main" val="17075015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 contrast to many small, mountainous watersheds in temperate coastal regions where fluvial discharge and wave energy commonly coincide (Warrick et al., 2004), discharge, deposition, and reworking of flood sediment are often decoupled on tropical islands, causing high deposition rates and residence times of terrigenous sediment Conversely, seasonal wind and wave patterns in the tradewind belt can be coupled with sediment discharge or resuspension to decrease sediment deposition and residence times (</a:t>
            </a:r>
            <a:r>
              <a:rPr lang="en-US" dirty="0" err="1" smtClean="0"/>
              <a:t>Hoitink</a:t>
            </a:r>
            <a:r>
              <a:rPr lang="en-US" dirty="0" smtClean="0"/>
              <a:t> and Hoekstra, 2003; </a:t>
            </a:r>
            <a:r>
              <a:rPr lang="en-US" dirty="0" err="1" smtClean="0"/>
              <a:t>Muzuka</a:t>
            </a:r>
            <a:r>
              <a:rPr lang="en-US" dirty="0" smtClean="0"/>
              <a:t> et al., 2010)</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342900" indent="-342900">
              <a:buFont typeface="Arial" panose="020B0604020202020204" pitchFamily="34" charset="0"/>
              <a:buChar char="•"/>
            </a:pPr>
            <a:r>
              <a:rPr lang="en-US" dirty="0" smtClean="0"/>
              <a:t>: </a:t>
            </a:r>
          </a:p>
          <a:p>
            <a:r>
              <a:rPr lang="en-US" dirty="0" smtClean="0"/>
              <a:t>	1) by flushing suspended sediment away from the corals before it can be deposited (residence time = 0 min)</a:t>
            </a:r>
          </a:p>
          <a:p>
            <a:r>
              <a:rPr lang="en-US" dirty="0" smtClean="0"/>
              <a:t>	2) resuspending and removing sediment that has been previously deposited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F0C2ED4D-EFF7-45A5-8CFF-2BE1B571EF2A}" type="slidenum">
              <a:rPr lang="en-US" smtClean="0"/>
              <a:t>15</a:t>
            </a:fld>
            <a:endParaRPr lang="en-US"/>
          </a:p>
        </p:txBody>
      </p:sp>
    </p:spTree>
    <p:extLst>
      <p:ext uri="{BB962C8B-B14F-4D97-AF65-F5344CB8AC3E}">
        <p14:creationId xmlns:p14="http://schemas.microsoft.com/office/powerpoint/2010/main" val="32153101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 monthly time interval was chosen to correspond with other studies found in the literature (</a:t>
                </a:r>
                <a:r>
                  <a:rPr lang="en-US" sz="1200" kern="1200" dirty="0" err="1" smtClean="0">
                    <a:solidFill>
                      <a:schemeClr val="tx1"/>
                    </a:solidFill>
                    <a:effectLst/>
                    <a:latin typeface="+mn-lt"/>
                    <a:ea typeface="+mn-ea"/>
                    <a:cs typeface="+mn-cs"/>
                  </a:rPr>
                  <a:t>Muzuka</a:t>
                </a:r>
                <a:r>
                  <a:rPr lang="en-US" sz="1200" kern="1200" dirty="0" smtClean="0">
                    <a:solidFill>
                      <a:schemeClr val="tx1"/>
                    </a:solidFill>
                    <a:effectLst/>
                    <a:latin typeface="+mn-lt"/>
                    <a:ea typeface="+mn-ea"/>
                    <a:cs typeface="+mn-cs"/>
                  </a:rPr>
                  <a:t> et al., 2010; Victor et al., 2006), to include enough storm events to collect enough sediment for analysis, and for logistical reasons due to the high spatial coverage of sites and limited field personnel and resources. </a:t>
                </a:r>
              </a:p>
              <a:p>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Eq</a:t>
                </a:r>
                <a:r>
                  <a:rPr lang="en-US" sz="1200" kern="1200" dirty="0" smtClean="0">
                    <a:solidFill>
                      <a:schemeClr val="tx1"/>
                    </a:solidFill>
                    <a:effectLst/>
                    <a:latin typeface="+mn-lt"/>
                    <a:ea typeface="+mn-ea"/>
                    <a:cs typeface="+mn-cs"/>
                  </a:rPr>
                  <a:t> 1 where </a:t>
                </a:r>
                <a:r>
                  <a:rPr lang="en-US" sz="1200" i="1" kern="1200" dirty="0" err="1" smtClean="0">
                    <a:solidFill>
                      <a:schemeClr val="tx1"/>
                    </a:solidFill>
                    <a:effectLst/>
                    <a:latin typeface="+mn-lt"/>
                    <a:ea typeface="+mn-ea"/>
                    <a:cs typeface="+mn-cs"/>
                  </a:rPr>
                  <a:t>S</a:t>
                </a:r>
                <a:r>
                  <a:rPr lang="en-US" sz="1200" i="1" kern="1200" baseline="-25000" dirty="0" err="1" smtClean="0">
                    <a:solidFill>
                      <a:schemeClr val="tx1"/>
                    </a:solidFill>
                    <a:effectLst/>
                    <a:latin typeface="+mn-lt"/>
                    <a:ea typeface="+mn-ea"/>
                    <a:cs typeface="+mn-cs"/>
                  </a:rPr>
                  <a:t>w</a:t>
                </a:r>
                <a:r>
                  <a:rPr lang="en-US" sz="1200" i="1" kern="1200" dirty="0" smtClean="0">
                    <a:solidFill>
                      <a:schemeClr val="tx1"/>
                    </a:solidFill>
                    <a:effectLst/>
                    <a:latin typeface="+mn-lt"/>
                    <a:ea typeface="+mn-ea"/>
                    <a:cs typeface="+mn-cs"/>
                  </a:rPr>
                  <a:t>(t)</a:t>
                </a:r>
                <a:r>
                  <a:rPr lang="en-US" sz="1200" kern="1200" dirty="0" smtClean="0">
                    <a:solidFill>
                      <a:schemeClr val="tx1"/>
                    </a:solidFill>
                    <a:effectLst/>
                    <a:latin typeface="+mn-lt"/>
                    <a:ea typeface="+mn-ea"/>
                    <a:cs typeface="+mn-cs"/>
                  </a:rPr>
                  <a:t> is total sediment loading from Faga'alu Stream in month </a:t>
                </a:r>
                <a:r>
                  <a:rPr lang="en-US" sz="1200" i="1" kern="1200" dirty="0" smtClean="0">
                    <a:solidFill>
                      <a:schemeClr val="tx1"/>
                    </a:solidFill>
                    <a:effectLst/>
                    <a:latin typeface="+mn-lt"/>
                    <a:ea typeface="+mn-ea"/>
                    <a:cs typeface="+mn-cs"/>
                  </a:rPr>
                  <a:t>t</a:t>
                </a:r>
                <a:r>
                  <a:rPr lang="en-US" sz="1200"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R</a:t>
                </a:r>
                <a:r>
                  <a:rPr lang="en-US" sz="1200" i="1" kern="1200" baseline="-25000" dirty="0" err="1" smtClean="0">
                    <a:solidFill>
                      <a:schemeClr val="tx1"/>
                    </a:solidFill>
                    <a:effectLst/>
                    <a:latin typeface="+mn-lt"/>
                    <a:ea typeface="+mn-ea"/>
                    <a:cs typeface="+mn-cs"/>
                  </a:rPr>
                  <a:t>i</a:t>
                </a:r>
                <a:r>
                  <a:rPr lang="en-US" sz="1200" i="1" kern="1200" dirty="0" smtClean="0">
                    <a:solidFill>
                      <a:schemeClr val="tx1"/>
                    </a:solidFill>
                    <a:effectLst/>
                    <a:latin typeface="+mn-lt"/>
                    <a:ea typeface="+mn-ea"/>
                    <a:cs typeface="+mn-cs"/>
                  </a:rPr>
                  <a:t>(t)</a:t>
                </a:r>
                <a:r>
                  <a:rPr lang="en-US" sz="1200" kern="1200" dirty="0" smtClean="0">
                    <a:solidFill>
                      <a:schemeClr val="tx1"/>
                    </a:solidFill>
                    <a:effectLst/>
                    <a:latin typeface="+mn-lt"/>
                    <a:ea typeface="+mn-ea"/>
                    <a:cs typeface="+mn-cs"/>
                  </a:rPr>
                  <a:t> is mean water residence time over the reef flat at location </a:t>
                </a:r>
                <a:r>
                  <a:rPr lang="en-US" sz="1200" i="1" kern="1200" dirty="0" smtClean="0">
                    <a:solidFill>
                      <a:schemeClr val="tx1"/>
                    </a:solidFill>
                    <a:effectLst/>
                    <a:latin typeface="+mn-lt"/>
                    <a:ea typeface="+mn-ea"/>
                    <a:cs typeface="+mn-cs"/>
                  </a:rPr>
                  <a:t>i </a:t>
                </a:r>
                <a:r>
                  <a:rPr lang="en-US" sz="1200" kern="1200" dirty="0" smtClean="0">
                    <a:solidFill>
                      <a:schemeClr val="tx1"/>
                    </a:solidFill>
                    <a:effectLst/>
                    <a:latin typeface="+mn-lt"/>
                    <a:ea typeface="+mn-ea"/>
                    <a:cs typeface="+mn-cs"/>
                  </a:rPr>
                  <a:t>(either the mean of the month or mean during storm events), and </a:t>
                </a:r>
                <a:r>
                  <a:rPr lang="en-US" sz="1200" i="1" kern="1200" dirty="0" err="1" smtClean="0">
                    <a:solidFill>
                      <a:schemeClr val="tx1"/>
                    </a:solidFill>
                    <a:effectLst/>
                    <a:latin typeface="+mn-lt"/>
                    <a:ea typeface="+mn-ea"/>
                    <a:cs typeface="+mn-cs"/>
                  </a:rPr>
                  <a:t>SB</a:t>
                </a:r>
                <a:r>
                  <a:rPr lang="en-US" sz="1200" i="1" kern="1200" baseline="-25000" dirty="0" err="1" smtClean="0">
                    <a:solidFill>
                      <a:schemeClr val="tx1"/>
                    </a:solidFill>
                    <a:effectLst/>
                    <a:latin typeface="+mn-lt"/>
                    <a:ea typeface="+mn-ea"/>
                    <a:cs typeface="+mn-cs"/>
                  </a:rPr>
                  <a:t>i</a:t>
                </a:r>
                <a:r>
                  <a:rPr lang="en-US" sz="1200" kern="1200" baseline="-250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substrate type (live coral, dead coral, coralline sand, mud) at location </a:t>
                </a:r>
                <a:r>
                  <a:rPr lang="en-US" sz="1200" i="1" kern="1200" dirty="0"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which is a proxy for sediment availability in the microenvironment around the sampling location.</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Use mixture model if S and R are </a:t>
                </a:r>
                <a:r>
                  <a:rPr lang="en-US" sz="1200" kern="1200" dirty="0" err="1" smtClean="0">
                    <a:solidFill>
                      <a:schemeClr val="tx1"/>
                    </a:solidFill>
                    <a:effectLst/>
                    <a:latin typeface="+mn-lt"/>
                    <a:ea typeface="+mn-ea"/>
                    <a:cs typeface="+mn-cs"/>
                  </a:rPr>
                  <a:t>colinear</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Eq</a:t>
                </a:r>
                <a:r>
                  <a:rPr lang="en-US" sz="1200" kern="1200" dirty="0" smtClean="0">
                    <a:solidFill>
                      <a:schemeClr val="tx1"/>
                    </a:solidFill>
                    <a:effectLst/>
                    <a:latin typeface="+mn-lt"/>
                    <a:ea typeface="+mn-ea"/>
                    <a:cs typeface="+mn-cs"/>
                  </a:rPr>
                  <a:t> 2 S</a:t>
                </a:r>
                <a:r>
                  <a:rPr lang="en-US" sz="1200" kern="1200" baseline="-25000" dirty="0" smtClean="0">
                    <a:solidFill>
                      <a:schemeClr val="tx1"/>
                    </a:solidFill>
                    <a:effectLst/>
                    <a:latin typeface="+mn-lt"/>
                    <a:ea typeface="+mn-ea"/>
                    <a:cs typeface="+mn-cs"/>
                  </a:rPr>
                  <a:t>W</a:t>
                </a:r>
                <a:r>
                  <a:rPr lang="en-US" sz="1200" kern="1200" dirty="0" smtClean="0">
                    <a:solidFill>
                      <a:schemeClr val="tx1"/>
                    </a:solidFill>
                    <a:effectLst/>
                    <a:latin typeface="+mn-lt"/>
                    <a:ea typeface="+mn-ea"/>
                    <a:cs typeface="+mn-cs"/>
                  </a:rPr>
                  <a:t> is the sum of </a:t>
                </a:r>
                <a:r>
                  <a:rPr lang="en-US" sz="1200" i="1" kern="1200" dirty="0" err="1" smtClean="0">
                    <a:solidFill>
                      <a:schemeClr val="tx1"/>
                    </a:solidFill>
                    <a:effectLst/>
                    <a:latin typeface="+mn-lt"/>
                    <a:ea typeface="+mn-ea"/>
                    <a:cs typeface="+mn-cs"/>
                  </a:rPr>
                  <a:t>SSY</a:t>
                </a:r>
                <a:r>
                  <a:rPr lang="en-US" sz="1200" i="1" kern="1200" baseline="-250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for n events in the month, calculated from Equation 4.</a:t>
                </a:r>
              </a:p>
              <a:p>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Eq</a:t>
                </a:r>
                <a:r>
                  <a:rPr lang="en-US" sz="1200" kern="1200" dirty="0" smtClean="0">
                    <a:solidFill>
                      <a:schemeClr val="tx1"/>
                    </a:solidFill>
                    <a:effectLst/>
                    <a:latin typeface="+mn-lt"/>
                    <a:ea typeface="+mn-ea"/>
                    <a:cs typeface="+mn-cs"/>
                  </a:rPr>
                  <a:t> 3 where </a:t>
                </a:r>
                <a:r>
                  <a:rPr lang="en-US" sz="1200" i="1" kern="1200" dirty="0" err="1">
                    <a:solidFill>
                      <a:schemeClr val="tx1"/>
                    </a:solidFill>
                    <a:effectLst/>
                    <a:latin typeface="+mn-lt"/>
                    <a:ea typeface="+mn-ea"/>
                    <a:cs typeface="+mn-cs"/>
                  </a:rPr>
                  <a:t>R</a:t>
                </a:r>
                <a:r>
                  <a:rPr lang="en-US" sz="1200" i="1" kern="1200" baseline="-250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 is the water residence time for month </a:t>
                </a:r>
                <a:r>
                  <a:rPr lang="en-US" sz="1200" i="1"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 </a:t>
                </a:r>
                <a14:m>
                  <m:oMath xmlns:m="http://schemas.openxmlformats.org/officeDocument/2006/math">
                    <m:acc>
                      <m:accPr>
                        <m:chr m:val="̅"/>
                        <m:ctrlPr>
                          <a:rPr lang="en-US" sz="1200" i="1" kern="1200">
                            <a:solidFill>
                              <a:schemeClr val="tx1"/>
                            </a:solidFill>
                            <a:effectLst/>
                            <a:latin typeface="Cambria Math" panose="02040503050406030204" pitchFamily="18" charset="0"/>
                            <a:ea typeface="+mn-ea"/>
                            <a:cs typeface="+mn-cs"/>
                          </a:rPr>
                        </m:ctrlPr>
                      </m:acc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𝐻</m:t>
                            </m:r>
                          </m:e>
                          <m:sub>
                            <m:r>
                              <a:rPr lang="en-US" sz="1200" i="1" kern="1200">
                                <a:solidFill>
                                  <a:schemeClr val="tx1"/>
                                </a:solidFill>
                                <a:effectLst/>
                                <a:latin typeface="Cambria Math" panose="02040503050406030204" pitchFamily="18" charset="0"/>
                                <a:ea typeface="+mn-ea"/>
                                <a:cs typeface="+mn-cs"/>
                              </a:rPr>
                              <m:t>𝑠</m:t>
                            </m:r>
                          </m:sub>
                        </m:sSub>
                      </m:e>
                    </m:acc>
                  </m:oMath>
                </a14:m>
                <a:r>
                  <a:rPr lang="en-US" sz="1200" kern="1200" dirty="0">
                    <a:solidFill>
                      <a:schemeClr val="tx1"/>
                    </a:solidFill>
                    <a:effectLst/>
                    <a:latin typeface="+mn-lt"/>
                    <a:ea typeface="+mn-ea"/>
                    <a:cs typeface="+mn-cs"/>
                  </a:rPr>
                  <a:t> is mean monthly swell height, and </a:t>
                </a:r>
                <a:r>
                  <a:rPr lang="en-US" sz="1200" i="1" kern="1200" dirty="0">
                    <a:solidFill>
                      <a:schemeClr val="tx1"/>
                    </a:solidFill>
                    <a:effectLst/>
                    <a:latin typeface="+mn-lt"/>
                    <a:ea typeface="+mn-ea"/>
                    <a:cs typeface="+mn-cs"/>
                  </a:rPr>
                  <a:t>a</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are calibration coefficients that differ for each grid cell. Depending on the modeling results from Paper Two, it may be necessary to calculate and average water residence time daily to determine mean monthly residence time, or include a term for wind-driven flow.</a:t>
                </a:r>
                <a:endParaRPr lang="en-US" dirty="0"/>
              </a:p>
            </p:txBody>
          </p:sp>
        </mc:Choice>
        <mc:Fallback xmlns="">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 monthly time interval was chosen to correspond with other studies found in the literature (</a:t>
                </a:r>
                <a:r>
                  <a:rPr lang="en-US" sz="1200" kern="1200" dirty="0" err="1" smtClean="0">
                    <a:solidFill>
                      <a:schemeClr val="tx1"/>
                    </a:solidFill>
                    <a:effectLst/>
                    <a:latin typeface="+mn-lt"/>
                    <a:ea typeface="+mn-ea"/>
                    <a:cs typeface="+mn-cs"/>
                  </a:rPr>
                  <a:t>Muzuka</a:t>
                </a:r>
                <a:r>
                  <a:rPr lang="en-US" sz="1200" kern="1200" dirty="0" smtClean="0">
                    <a:solidFill>
                      <a:schemeClr val="tx1"/>
                    </a:solidFill>
                    <a:effectLst/>
                    <a:latin typeface="+mn-lt"/>
                    <a:ea typeface="+mn-ea"/>
                    <a:cs typeface="+mn-cs"/>
                  </a:rPr>
                  <a:t> et al., 2010; Victor et al., 2006), to include enough storm events to collect enough sediment for analysis, and for logistical reasons due to the high spatial coverage of sites and limited field personnel and resources. </a:t>
                </a:r>
              </a:p>
              <a:p>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Eq</a:t>
                </a:r>
                <a:r>
                  <a:rPr lang="en-US" sz="1200" kern="1200" dirty="0" smtClean="0">
                    <a:solidFill>
                      <a:schemeClr val="tx1"/>
                    </a:solidFill>
                    <a:effectLst/>
                    <a:latin typeface="+mn-lt"/>
                    <a:ea typeface="+mn-ea"/>
                    <a:cs typeface="+mn-cs"/>
                  </a:rPr>
                  <a:t> 1 where </a:t>
                </a:r>
                <a:r>
                  <a:rPr lang="en-US" sz="1200" i="1" kern="1200" dirty="0" err="1" smtClean="0">
                    <a:solidFill>
                      <a:schemeClr val="tx1"/>
                    </a:solidFill>
                    <a:effectLst/>
                    <a:latin typeface="+mn-lt"/>
                    <a:ea typeface="+mn-ea"/>
                    <a:cs typeface="+mn-cs"/>
                  </a:rPr>
                  <a:t>S</a:t>
                </a:r>
                <a:r>
                  <a:rPr lang="en-US" sz="1200" i="1" kern="1200" baseline="-25000" dirty="0" err="1" smtClean="0">
                    <a:solidFill>
                      <a:schemeClr val="tx1"/>
                    </a:solidFill>
                    <a:effectLst/>
                    <a:latin typeface="+mn-lt"/>
                    <a:ea typeface="+mn-ea"/>
                    <a:cs typeface="+mn-cs"/>
                  </a:rPr>
                  <a:t>w</a:t>
                </a:r>
                <a:r>
                  <a:rPr lang="en-US" sz="1200" i="1" kern="1200" dirty="0" smtClean="0">
                    <a:solidFill>
                      <a:schemeClr val="tx1"/>
                    </a:solidFill>
                    <a:effectLst/>
                    <a:latin typeface="+mn-lt"/>
                    <a:ea typeface="+mn-ea"/>
                    <a:cs typeface="+mn-cs"/>
                  </a:rPr>
                  <a:t>(t)</a:t>
                </a:r>
                <a:r>
                  <a:rPr lang="en-US" sz="1200" kern="1200" dirty="0" smtClean="0">
                    <a:solidFill>
                      <a:schemeClr val="tx1"/>
                    </a:solidFill>
                    <a:effectLst/>
                    <a:latin typeface="+mn-lt"/>
                    <a:ea typeface="+mn-ea"/>
                    <a:cs typeface="+mn-cs"/>
                  </a:rPr>
                  <a:t> is total sediment loading from Faga'alu Stream in month </a:t>
                </a:r>
                <a:r>
                  <a:rPr lang="en-US" sz="1200" i="1" kern="1200" dirty="0" smtClean="0">
                    <a:solidFill>
                      <a:schemeClr val="tx1"/>
                    </a:solidFill>
                    <a:effectLst/>
                    <a:latin typeface="+mn-lt"/>
                    <a:ea typeface="+mn-ea"/>
                    <a:cs typeface="+mn-cs"/>
                  </a:rPr>
                  <a:t>t</a:t>
                </a:r>
                <a:r>
                  <a:rPr lang="en-US" sz="1200"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R</a:t>
                </a:r>
                <a:r>
                  <a:rPr lang="en-US" sz="1200" i="1" kern="1200" baseline="-25000" dirty="0" err="1" smtClean="0">
                    <a:solidFill>
                      <a:schemeClr val="tx1"/>
                    </a:solidFill>
                    <a:effectLst/>
                    <a:latin typeface="+mn-lt"/>
                    <a:ea typeface="+mn-ea"/>
                    <a:cs typeface="+mn-cs"/>
                  </a:rPr>
                  <a:t>i</a:t>
                </a:r>
                <a:r>
                  <a:rPr lang="en-US" sz="1200" i="1" kern="1200" dirty="0" smtClean="0">
                    <a:solidFill>
                      <a:schemeClr val="tx1"/>
                    </a:solidFill>
                    <a:effectLst/>
                    <a:latin typeface="+mn-lt"/>
                    <a:ea typeface="+mn-ea"/>
                    <a:cs typeface="+mn-cs"/>
                  </a:rPr>
                  <a:t>(t)</a:t>
                </a:r>
                <a:r>
                  <a:rPr lang="en-US" sz="1200" kern="1200" dirty="0" smtClean="0">
                    <a:solidFill>
                      <a:schemeClr val="tx1"/>
                    </a:solidFill>
                    <a:effectLst/>
                    <a:latin typeface="+mn-lt"/>
                    <a:ea typeface="+mn-ea"/>
                    <a:cs typeface="+mn-cs"/>
                  </a:rPr>
                  <a:t> is mean water residence time over the reef flat at location </a:t>
                </a:r>
                <a:r>
                  <a:rPr lang="en-US" sz="1200" i="1" kern="1200" dirty="0" smtClean="0">
                    <a:solidFill>
                      <a:schemeClr val="tx1"/>
                    </a:solidFill>
                    <a:effectLst/>
                    <a:latin typeface="+mn-lt"/>
                    <a:ea typeface="+mn-ea"/>
                    <a:cs typeface="+mn-cs"/>
                  </a:rPr>
                  <a:t>i </a:t>
                </a:r>
                <a:r>
                  <a:rPr lang="en-US" sz="1200" kern="1200" dirty="0" smtClean="0">
                    <a:solidFill>
                      <a:schemeClr val="tx1"/>
                    </a:solidFill>
                    <a:effectLst/>
                    <a:latin typeface="+mn-lt"/>
                    <a:ea typeface="+mn-ea"/>
                    <a:cs typeface="+mn-cs"/>
                  </a:rPr>
                  <a:t>(either the mean of the month or mean during storm events), and </a:t>
                </a:r>
                <a:r>
                  <a:rPr lang="en-US" sz="1200" i="1" kern="1200" dirty="0" err="1" smtClean="0">
                    <a:solidFill>
                      <a:schemeClr val="tx1"/>
                    </a:solidFill>
                    <a:effectLst/>
                    <a:latin typeface="+mn-lt"/>
                    <a:ea typeface="+mn-ea"/>
                    <a:cs typeface="+mn-cs"/>
                  </a:rPr>
                  <a:t>SB</a:t>
                </a:r>
                <a:r>
                  <a:rPr lang="en-US" sz="1200" i="1" kern="1200" baseline="-25000" dirty="0" err="1" smtClean="0">
                    <a:solidFill>
                      <a:schemeClr val="tx1"/>
                    </a:solidFill>
                    <a:effectLst/>
                    <a:latin typeface="+mn-lt"/>
                    <a:ea typeface="+mn-ea"/>
                    <a:cs typeface="+mn-cs"/>
                  </a:rPr>
                  <a:t>i</a:t>
                </a:r>
                <a:r>
                  <a:rPr lang="en-US" sz="1200" kern="1200" baseline="-250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substrate type (live coral, dead coral, coralline sand, mud) at location </a:t>
                </a:r>
                <a:r>
                  <a:rPr lang="en-US" sz="1200" i="1" kern="1200" dirty="0"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which is a proxy for sediment availability in the microenvironment around the sampling location.</a:t>
                </a:r>
              </a:p>
              <a:p>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Eq</a:t>
                </a:r>
                <a:r>
                  <a:rPr lang="en-US" sz="1200" kern="1200" dirty="0" smtClean="0">
                    <a:solidFill>
                      <a:schemeClr val="tx1"/>
                    </a:solidFill>
                    <a:effectLst/>
                    <a:latin typeface="+mn-lt"/>
                    <a:ea typeface="+mn-ea"/>
                    <a:cs typeface="+mn-cs"/>
                  </a:rPr>
                  <a:t> 2 S</a:t>
                </a:r>
                <a:r>
                  <a:rPr lang="en-US" sz="1200" kern="1200" baseline="-25000" dirty="0" smtClean="0">
                    <a:solidFill>
                      <a:schemeClr val="tx1"/>
                    </a:solidFill>
                    <a:effectLst/>
                    <a:latin typeface="+mn-lt"/>
                    <a:ea typeface="+mn-ea"/>
                    <a:cs typeface="+mn-cs"/>
                  </a:rPr>
                  <a:t>W</a:t>
                </a:r>
                <a:r>
                  <a:rPr lang="en-US" sz="1200" kern="1200" dirty="0" smtClean="0">
                    <a:solidFill>
                      <a:schemeClr val="tx1"/>
                    </a:solidFill>
                    <a:effectLst/>
                    <a:latin typeface="+mn-lt"/>
                    <a:ea typeface="+mn-ea"/>
                    <a:cs typeface="+mn-cs"/>
                  </a:rPr>
                  <a:t> is the sum of </a:t>
                </a:r>
                <a:r>
                  <a:rPr lang="en-US" sz="1200" i="1" kern="1200" dirty="0" err="1" smtClean="0">
                    <a:solidFill>
                      <a:schemeClr val="tx1"/>
                    </a:solidFill>
                    <a:effectLst/>
                    <a:latin typeface="+mn-lt"/>
                    <a:ea typeface="+mn-ea"/>
                    <a:cs typeface="+mn-cs"/>
                  </a:rPr>
                  <a:t>SSY</a:t>
                </a:r>
                <a:r>
                  <a:rPr lang="en-US" sz="1200" i="1" kern="1200" baseline="-250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for n events in the month, calculated from Equation 4.</a:t>
                </a:r>
              </a:p>
              <a:p>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Eq</a:t>
                </a:r>
                <a:r>
                  <a:rPr lang="en-US" sz="1200" kern="1200" dirty="0" smtClean="0">
                    <a:solidFill>
                      <a:schemeClr val="tx1"/>
                    </a:solidFill>
                    <a:effectLst/>
                    <a:latin typeface="+mn-lt"/>
                    <a:ea typeface="+mn-ea"/>
                    <a:cs typeface="+mn-cs"/>
                  </a:rPr>
                  <a:t> 3 where </a:t>
                </a:r>
                <a:r>
                  <a:rPr lang="en-US" sz="1200" i="1" kern="1200" dirty="0" err="1">
                    <a:solidFill>
                      <a:schemeClr val="tx1"/>
                    </a:solidFill>
                    <a:effectLst/>
                    <a:latin typeface="+mn-lt"/>
                    <a:ea typeface="+mn-ea"/>
                    <a:cs typeface="+mn-cs"/>
                  </a:rPr>
                  <a:t>R</a:t>
                </a:r>
                <a:r>
                  <a:rPr lang="en-US" sz="1200" i="1" kern="1200" baseline="-250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 is the water residence time for month </a:t>
                </a:r>
                <a:r>
                  <a:rPr lang="en-US" sz="1200" i="1"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 </a:t>
                </a:r>
                <a:r>
                  <a:rPr lang="en-US" sz="1200" i="0" kern="1200">
                    <a:solidFill>
                      <a:schemeClr val="tx1"/>
                    </a:solidFill>
                    <a:effectLst/>
                    <a:latin typeface="+mn-lt"/>
                    <a:ea typeface="+mn-ea"/>
                    <a:cs typeface="+mn-cs"/>
                  </a:rPr>
                  <a:t>(𝐻_𝑠 ) ̅</a:t>
                </a:r>
                <a:r>
                  <a:rPr lang="en-US" sz="1200" kern="1200" dirty="0">
                    <a:solidFill>
                      <a:schemeClr val="tx1"/>
                    </a:solidFill>
                    <a:effectLst/>
                    <a:latin typeface="+mn-lt"/>
                    <a:ea typeface="+mn-ea"/>
                    <a:cs typeface="+mn-cs"/>
                  </a:rPr>
                  <a:t> is mean monthly swell height, and </a:t>
                </a:r>
                <a:r>
                  <a:rPr lang="en-US" sz="1200" i="1" kern="1200" dirty="0">
                    <a:solidFill>
                      <a:schemeClr val="tx1"/>
                    </a:solidFill>
                    <a:effectLst/>
                    <a:latin typeface="+mn-lt"/>
                    <a:ea typeface="+mn-ea"/>
                    <a:cs typeface="+mn-cs"/>
                  </a:rPr>
                  <a:t>a</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are calibration coefficients that differ for each grid cell. Depending on the modeling results from Paper Two, it may be necessary to calculate and average water residence time daily to determine mean monthly residence time, or include a term for wind-driven flow.</a:t>
                </a:r>
                <a:endParaRPr lang="en-US" dirty="0"/>
              </a:p>
            </p:txBody>
          </p:sp>
        </mc:Fallback>
      </mc:AlternateContent>
      <p:sp>
        <p:nvSpPr>
          <p:cNvPr id="4" name="Slide Number Placeholder 3"/>
          <p:cNvSpPr>
            <a:spLocks noGrp="1"/>
          </p:cNvSpPr>
          <p:nvPr>
            <p:ph type="sldNum" sz="quarter" idx="10"/>
          </p:nvPr>
        </p:nvSpPr>
        <p:spPr/>
        <p:txBody>
          <a:bodyPr/>
          <a:lstStyle/>
          <a:p>
            <a:fld id="{F0C2ED4D-EFF7-45A5-8CFF-2BE1B571EF2A}" type="slidenum">
              <a:rPr lang="en-US" smtClean="0"/>
              <a:t>17</a:t>
            </a:fld>
            <a:endParaRPr lang="en-US"/>
          </a:p>
        </p:txBody>
      </p:sp>
    </p:spTree>
    <p:extLst>
      <p:ext uri="{BB962C8B-B14F-4D97-AF65-F5344CB8AC3E}">
        <p14:creationId xmlns:p14="http://schemas.microsoft.com/office/powerpoint/2010/main" val="3594074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55637"/>
            <a:ext cx="7772400" cy="1754326"/>
          </a:xfrm>
        </p:spPr>
        <p:txBody>
          <a:bodyPr anchor="t" anchorCtr="0">
            <a:spAutoFit/>
          </a:bodyPr>
          <a:lstStyle>
            <a:lvl1pPr algn="ctr">
              <a:defRPr sz="6000"/>
            </a:lvl1pPr>
          </a:lstStyle>
          <a:p>
            <a:r>
              <a:rPr lang="en-US" dirty="0" smtClean="0"/>
              <a:t>Click to edit Master title style</a:t>
            </a:r>
            <a:endParaRPr lang="en-US" dirty="0"/>
          </a:p>
        </p:txBody>
      </p:sp>
      <p:sp>
        <p:nvSpPr>
          <p:cNvPr id="3" name="Subtitle 2"/>
          <p:cNvSpPr>
            <a:spLocks noGrp="1"/>
          </p:cNvSpPr>
          <p:nvPr>
            <p:ph type="subTitle" idx="1"/>
          </p:nvPr>
        </p:nvSpPr>
        <p:spPr>
          <a:xfrm>
            <a:off x="1143000" y="3602038"/>
            <a:ext cx="6858000" cy="424732"/>
          </a:xfrm>
        </p:spPr>
        <p:txBody>
          <a:bodyPr anchor="t" anchorCtr="0">
            <a:sp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628650" y="6400414"/>
            <a:ext cx="2057400" cy="276999"/>
          </a:xfrm>
        </p:spPr>
        <p:txBody>
          <a:bodyPr anchor="t" anchorCtr="0">
            <a:spAutoFit/>
          </a:bodyPr>
          <a:lstStyle/>
          <a:p>
            <a:fld id="{ED7D9643-EB48-409B-8058-FD1A56443B22}" type="datetimeFigureOut">
              <a:rPr lang="en-US" smtClean="0"/>
              <a:t>9/12/2014</a:t>
            </a:fld>
            <a:endParaRPr lang="en-US"/>
          </a:p>
        </p:txBody>
      </p:sp>
      <p:sp>
        <p:nvSpPr>
          <p:cNvPr id="5" name="Footer Placeholder 4"/>
          <p:cNvSpPr>
            <a:spLocks noGrp="1"/>
          </p:cNvSpPr>
          <p:nvPr>
            <p:ph type="ftr" sz="quarter" idx="11"/>
          </p:nvPr>
        </p:nvSpPr>
        <p:spPr>
          <a:xfrm>
            <a:off x="3028950" y="6400414"/>
            <a:ext cx="3086100" cy="276999"/>
          </a:xfrm>
        </p:spPr>
        <p:txBody>
          <a:bodyPr anchor="t" anchorCtr="0">
            <a:spAutoFit/>
          </a:bodyPr>
          <a:lstStyle/>
          <a:p>
            <a:endParaRPr lang="en-US"/>
          </a:p>
        </p:txBody>
      </p:sp>
      <p:sp>
        <p:nvSpPr>
          <p:cNvPr id="6" name="Slide Number Placeholder 5"/>
          <p:cNvSpPr>
            <a:spLocks noGrp="1"/>
          </p:cNvSpPr>
          <p:nvPr>
            <p:ph type="sldNum" sz="quarter" idx="12"/>
          </p:nvPr>
        </p:nvSpPr>
        <p:spPr>
          <a:xfrm>
            <a:off x="6457950" y="6400414"/>
            <a:ext cx="2057400" cy="276999"/>
          </a:xfrm>
        </p:spPr>
        <p:txBody>
          <a:bodyPr anchor="t" anchorCtr="0">
            <a:spAutoFit/>
          </a:bodyPr>
          <a:lstStyle/>
          <a:p>
            <a:fld id="{E1186807-012B-427F-83AC-2F85621771DE}" type="slidenum">
              <a:rPr lang="en-US" smtClean="0"/>
              <a:t>‹#›</a:t>
            </a:fld>
            <a:endParaRPr lang="en-US"/>
          </a:p>
        </p:txBody>
      </p:sp>
    </p:spTree>
    <p:extLst>
      <p:ext uri="{BB962C8B-B14F-4D97-AF65-F5344CB8AC3E}">
        <p14:creationId xmlns:p14="http://schemas.microsoft.com/office/powerpoint/2010/main" val="3746448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7D9643-EB48-409B-8058-FD1A56443B22}" type="datetimeFigureOut">
              <a:rPr lang="en-US" smtClean="0"/>
              <a:t>9/12/2014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186807-012B-427F-83AC-2F85621771DE}" type="slidenum">
              <a:rPr lang="en-US" smtClean="0"/>
              <a:t>‹#›</a:t>
            </a:fld>
            <a:endParaRPr lang="en-US"/>
          </a:p>
        </p:txBody>
      </p:sp>
    </p:spTree>
    <p:extLst>
      <p:ext uri="{BB962C8B-B14F-4D97-AF65-F5344CB8AC3E}">
        <p14:creationId xmlns:p14="http://schemas.microsoft.com/office/powerpoint/2010/main" val="515263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7D9643-EB48-409B-8058-FD1A56443B22}" type="datetimeFigureOut">
              <a:rPr lang="en-US" smtClean="0"/>
              <a:t>9/12/2014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186807-012B-427F-83AC-2F85621771DE}" type="slidenum">
              <a:rPr lang="en-US" smtClean="0"/>
              <a:t>‹#›</a:t>
            </a:fld>
            <a:endParaRPr lang="en-US"/>
          </a:p>
        </p:txBody>
      </p:sp>
    </p:spTree>
    <p:extLst>
      <p:ext uri="{BB962C8B-B14F-4D97-AF65-F5344CB8AC3E}">
        <p14:creationId xmlns:p14="http://schemas.microsoft.com/office/powerpoint/2010/main" val="26565633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7D9643-EB48-409B-8058-FD1A56443B22}" type="datetimeFigureOut">
              <a:rPr lang="en-US" smtClean="0"/>
              <a:t>9/12/2014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186807-012B-427F-83AC-2F85621771DE}" type="slidenum">
              <a:rPr lang="en-US" smtClean="0"/>
              <a:t>‹#›</a:t>
            </a:fld>
            <a:endParaRPr lang="en-US"/>
          </a:p>
        </p:txBody>
      </p:sp>
    </p:spTree>
    <p:extLst>
      <p:ext uri="{BB962C8B-B14F-4D97-AF65-F5344CB8AC3E}">
        <p14:creationId xmlns:p14="http://schemas.microsoft.com/office/powerpoint/2010/main" val="151059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D7D9643-EB48-409B-8058-FD1A56443B22}" type="datetimeFigureOut">
              <a:rPr lang="en-US" smtClean="0"/>
              <a:t>9/12/2014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186807-012B-427F-83AC-2F85621771DE}" type="slidenum">
              <a:rPr lang="en-US" smtClean="0"/>
              <a:t>‹#›</a:t>
            </a:fld>
            <a:endParaRPr lang="en-US"/>
          </a:p>
        </p:txBody>
      </p:sp>
    </p:spTree>
    <p:extLst>
      <p:ext uri="{BB962C8B-B14F-4D97-AF65-F5344CB8AC3E}">
        <p14:creationId xmlns:p14="http://schemas.microsoft.com/office/powerpoint/2010/main" val="3757500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D7D9643-EB48-409B-8058-FD1A56443B22}" type="datetimeFigureOut">
              <a:rPr lang="en-US" smtClean="0"/>
              <a:t>9/12/2014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186807-012B-427F-83AC-2F85621771DE}" type="slidenum">
              <a:rPr lang="en-US" smtClean="0"/>
              <a:t>‹#›</a:t>
            </a:fld>
            <a:endParaRPr lang="en-US"/>
          </a:p>
        </p:txBody>
      </p:sp>
    </p:spTree>
    <p:extLst>
      <p:ext uri="{BB962C8B-B14F-4D97-AF65-F5344CB8AC3E}">
        <p14:creationId xmlns:p14="http://schemas.microsoft.com/office/powerpoint/2010/main" val="72794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D7D9643-EB48-409B-8058-FD1A56443B22}" type="datetimeFigureOut">
              <a:rPr lang="en-US" smtClean="0"/>
              <a:t>9/12/2014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1186807-012B-427F-83AC-2F85621771DE}" type="slidenum">
              <a:rPr lang="en-US" smtClean="0"/>
              <a:t>‹#›</a:t>
            </a:fld>
            <a:endParaRPr lang="en-US"/>
          </a:p>
        </p:txBody>
      </p:sp>
    </p:spTree>
    <p:extLst>
      <p:ext uri="{BB962C8B-B14F-4D97-AF65-F5344CB8AC3E}">
        <p14:creationId xmlns:p14="http://schemas.microsoft.com/office/powerpoint/2010/main" val="842577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D7D9643-EB48-409B-8058-FD1A56443B22}" type="datetimeFigureOut">
              <a:rPr lang="en-US" smtClean="0"/>
              <a:t>9/12/2014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1186807-012B-427F-83AC-2F85621771DE}" type="slidenum">
              <a:rPr lang="en-US" smtClean="0"/>
              <a:t>‹#›</a:t>
            </a:fld>
            <a:endParaRPr lang="en-US"/>
          </a:p>
        </p:txBody>
      </p:sp>
    </p:spTree>
    <p:extLst>
      <p:ext uri="{BB962C8B-B14F-4D97-AF65-F5344CB8AC3E}">
        <p14:creationId xmlns:p14="http://schemas.microsoft.com/office/powerpoint/2010/main" val="3014674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7D9643-EB48-409B-8058-FD1A56443B22}" type="datetimeFigureOut">
              <a:rPr lang="en-US" smtClean="0"/>
              <a:t>9/12/2014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1186807-012B-427F-83AC-2F85621771DE}" type="slidenum">
              <a:rPr lang="en-US" smtClean="0"/>
              <a:t>‹#›</a:t>
            </a:fld>
            <a:endParaRPr lang="en-US"/>
          </a:p>
        </p:txBody>
      </p:sp>
    </p:spTree>
    <p:extLst>
      <p:ext uri="{BB962C8B-B14F-4D97-AF65-F5344CB8AC3E}">
        <p14:creationId xmlns:p14="http://schemas.microsoft.com/office/powerpoint/2010/main" val="3703479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D7D9643-EB48-409B-8058-FD1A56443B22}" type="datetimeFigureOut">
              <a:rPr lang="en-US" smtClean="0"/>
              <a:t>9/12/2014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186807-012B-427F-83AC-2F85621771DE}" type="slidenum">
              <a:rPr lang="en-US" smtClean="0"/>
              <a:t>‹#›</a:t>
            </a:fld>
            <a:endParaRPr lang="en-US"/>
          </a:p>
        </p:txBody>
      </p:sp>
    </p:spTree>
    <p:extLst>
      <p:ext uri="{BB962C8B-B14F-4D97-AF65-F5344CB8AC3E}">
        <p14:creationId xmlns:p14="http://schemas.microsoft.com/office/powerpoint/2010/main" val="10349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D7D9643-EB48-409B-8058-FD1A56443B22}" type="datetimeFigureOut">
              <a:rPr lang="en-US" smtClean="0"/>
              <a:t>9/12/2014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186807-012B-427F-83AC-2F85621771DE}" type="slidenum">
              <a:rPr lang="en-US" smtClean="0"/>
              <a:t>‹#›</a:t>
            </a:fld>
            <a:endParaRPr lang="en-US"/>
          </a:p>
        </p:txBody>
      </p:sp>
    </p:spTree>
    <p:extLst>
      <p:ext uri="{BB962C8B-B14F-4D97-AF65-F5344CB8AC3E}">
        <p14:creationId xmlns:p14="http://schemas.microsoft.com/office/powerpoint/2010/main" val="4019204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7D9643-EB48-409B-8058-FD1A56443B22}" type="datetimeFigureOut">
              <a:rPr lang="en-US" smtClean="0"/>
              <a:t>9/12/2014</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186807-012B-427F-83AC-2F85621771DE}" type="slidenum">
              <a:rPr lang="en-US" smtClean="0"/>
              <a:t>‹#›</a:t>
            </a:fld>
            <a:endParaRPr lang="en-US"/>
          </a:p>
        </p:txBody>
      </p:sp>
    </p:spTree>
    <p:extLst>
      <p:ext uri="{BB962C8B-B14F-4D97-AF65-F5344CB8AC3E}">
        <p14:creationId xmlns:p14="http://schemas.microsoft.com/office/powerpoint/2010/main" val="428015185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 Id="rId4" Type="http://schemas.openxmlformats.org/officeDocument/2006/relationships/image" Target="../media/image18.jpg"/></Relationships>
</file>

<file path=ppt/slides/_rels/slide1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7.xml"/><Relationship Id="rId4" Type="http://schemas.openxmlformats.org/officeDocument/2006/relationships/image" Target="../media/image26.jpe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34.jpeg"/><Relationship Id="rId4" Type="http://schemas.openxmlformats.org/officeDocument/2006/relationships/image" Target="../media/image33.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file:///C:\Users\Alex\AppData\Local\Desktop\samoa\GIS\maps\Fagaalu%20and%20Nuuuli%20Instruments%20subwatersheds.mxd"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95835"/>
            <a:ext cx="7772400" cy="1083563"/>
          </a:xfrm>
        </p:spPr>
        <p:txBody>
          <a:bodyPr>
            <a:noAutofit/>
          </a:bodyPr>
          <a:lstStyle/>
          <a:p>
            <a:r>
              <a:rPr lang="en-US" sz="3200" b="1" dirty="0"/>
              <a:t>“Terrigenous sediment dynamics in a small, tropical fringing-reef embayment”</a:t>
            </a:r>
            <a:r>
              <a:rPr lang="en-US" sz="3200" dirty="0"/>
              <a:t/>
            </a:r>
            <a:br>
              <a:rPr lang="en-US" sz="3200" dirty="0"/>
            </a:br>
            <a:endParaRPr lang="en-US" sz="3200" dirty="0"/>
          </a:p>
        </p:txBody>
      </p:sp>
      <p:sp>
        <p:nvSpPr>
          <p:cNvPr id="3" name="Subtitle 2"/>
          <p:cNvSpPr>
            <a:spLocks noGrp="1"/>
          </p:cNvSpPr>
          <p:nvPr>
            <p:ph type="subTitle" idx="1"/>
          </p:nvPr>
        </p:nvSpPr>
        <p:spPr>
          <a:xfrm>
            <a:off x="1721224" y="4725848"/>
            <a:ext cx="6010835" cy="1963271"/>
          </a:xfrm>
        </p:spPr>
        <p:txBody>
          <a:bodyPr>
            <a:normAutofit fontScale="77500" lnSpcReduction="20000"/>
          </a:bodyPr>
          <a:lstStyle/>
          <a:p>
            <a:r>
              <a:rPr lang="en-US" i="1" dirty="0"/>
              <a:t>Prepared for Oral Exam and </a:t>
            </a:r>
            <a:r>
              <a:rPr lang="en-US" i="1" dirty="0" smtClean="0"/>
              <a:t>Proposal Defense</a:t>
            </a:r>
          </a:p>
          <a:p>
            <a:r>
              <a:rPr lang="en-US" dirty="0" smtClean="0"/>
              <a:t>Alex Messina</a:t>
            </a:r>
          </a:p>
          <a:p>
            <a:r>
              <a:rPr lang="en-US" i="1" dirty="0" smtClean="0"/>
              <a:t>Dissertation </a:t>
            </a:r>
            <a:r>
              <a:rPr lang="en-US" i="1" dirty="0"/>
              <a:t>Committee:</a:t>
            </a:r>
          </a:p>
          <a:p>
            <a:r>
              <a:rPr lang="en-US" dirty="0"/>
              <a:t>Trent Biggs, Allen Hope</a:t>
            </a:r>
          </a:p>
          <a:p>
            <a:r>
              <a:rPr lang="en-US" dirty="0"/>
              <a:t>Bodo Bookhagen, Libe Washburn</a:t>
            </a:r>
          </a:p>
          <a:p>
            <a:r>
              <a:rPr lang="en-US" dirty="0"/>
              <a:t>Curt Storlazzi (USGS)</a:t>
            </a:r>
          </a:p>
          <a:p>
            <a:endParaRPr lang="en-US" i="1" dirty="0"/>
          </a:p>
        </p:txBody>
      </p:sp>
      <p:pic>
        <p:nvPicPr>
          <p:cNvPr id="4" name="Picture 3" descr="P1040119.JPG"/>
          <p:cNvPicPr/>
          <p:nvPr/>
        </p:nvPicPr>
        <p:blipFill>
          <a:blip r:embed="rId2" cstate="print"/>
          <a:stretch>
            <a:fillRect/>
          </a:stretch>
        </p:blipFill>
        <p:spPr>
          <a:xfrm>
            <a:off x="1808629" y="1258374"/>
            <a:ext cx="5943600" cy="3346450"/>
          </a:xfrm>
          <a:prstGeom prst="rect">
            <a:avLst/>
          </a:prstGeom>
          <a:ln>
            <a:noFill/>
          </a:ln>
          <a:effectLst>
            <a:softEdge rad="112500"/>
          </a:effectLst>
        </p:spPr>
      </p:pic>
      <p:pic>
        <p:nvPicPr>
          <p:cNvPr id="5" name="Picture 7"/>
          <p:cNvPicPr>
            <a:picLocks noChangeAspect="1" noChangeArrowheads="1"/>
          </p:cNvPicPr>
          <p:nvPr/>
        </p:nvPicPr>
        <p:blipFill>
          <a:blip r:embed="rId3" cstate="print"/>
          <a:srcRect/>
          <a:stretch>
            <a:fillRect/>
          </a:stretch>
        </p:blipFill>
        <p:spPr bwMode="auto">
          <a:xfrm>
            <a:off x="304800" y="5105400"/>
            <a:ext cx="1676400" cy="1381227"/>
          </a:xfrm>
          <a:prstGeom prst="rect">
            <a:avLst/>
          </a:prstGeom>
          <a:noFill/>
          <a:ln w="9525">
            <a:noFill/>
            <a:miter lim="800000"/>
            <a:headEnd/>
            <a:tailEnd/>
          </a:ln>
        </p:spPr>
      </p:pic>
      <p:pic>
        <p:nvPicPr>
          <p:cNvPr id="6" name="Picture 6" descr="http://www.geog.ucsb.edu/img/logos/current_geog_logo_color.jpg"/>
          <p:cNvPicPr>
            <a:picLocks noChangeAspect="1" noChangeArrowheads="1"/>
          </p:cNvPicPr>
          <p:nvPr/>
        </p:nvPicPr>
        <p:blipFill>
          <a:blip r:embed="rId4" cstate="print"/>
          <a:srcRect/>
          <a:stretch>
            <a:fillRect/>
          </a:stretch>
        </p:blipFill>
        <p:spPr bwMode="auto">
          <a:xfrm>
            <a:off x="7265766" y="5442240"/>
            <a:ext cx="1715234" cy="1044387"/>
          </a:xfrm>
          <a:prstGeom prst="rect">
            <a:avLst/>
          </a:prstGeom>
          <a:noFill/>
        </p:spPr>
      </p:pic>
    </p:spTree>
    <p:extLst>
      <p:ext uri="{BB962C8B-B14F-4D97-AF65-F5344CB8AC3E}">
        <p14:creationId xmlns:p14="http://schemas.microsoft.com/office/powerpoint/2010/main" val="13642929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845195" y="757594"/>
            <a:ext cx="5453609" cy="400110"/>
          </a:xfrm>
          <a:prstGeom prst="rect">
            <a:avLst/>
          </a:prstGeom>
          <a:noFill/>
        </p:spPr>
        <p:txBody>
          <a:bodyPr wrap="none" rtlCol="0">
            <a:spAutoFit/>
          </a:bodyPr>
          <a:lstStyle/>
          <a:p>
            <a:r>
              <a:rPr lang="en-US" sz="2000" b="1" dirty="0" smtClean="0"/>
              <a:t>Combination of Eulerian and Lagrangian Methods</a:t>
            </a:r>
            <a:endParaRPr lang="en-US" sz="2000" b="1" dirty="0"/>
          </a:p>
        </p:txBody>
      </p:sp>
      <p:sp>
        <p:nvSpPr>
          <p:cNvPr id="4" name="TextBox 3"/>
          <p:cNvSpPr txBox="1"/>
          <p:nvPr/>
        </p:nvSpPr>
        <p:spPr>
          <a:xfrm>
            <a:off x="3784903" y="304516"/>
            <a:ext cx="1333507" cy="461665"/>
          </a:xfrm>
          <a:prstGeom prst="rect">
            <a:avLst/>
          </a:prstGeom>
          <a:noFill/>
        </p:spPr>
        <p:txBody>
          <a:bodyPr wrap="none" rtlCol="0">
            <a:spAutoFit/>
          </a:bodyPr>
          <a:lstStyle/>
          <a:p>
            <a:r>
              <a:rPr lang="en-US" sz="2400" b="1" u="sng" dirty="0" smtClean="0"/>
              <a:t>Methods</a:t>
            </a:r>
            <a:endParaRPr lang="en-US" sz="2400" b="1" u="sng" dirty="0"/>
          </a:p>
        </p:txBody>
      </p:sp>
      <p:pic>
        <p:nvPicPr>
          <p:cNvPr id="2052" name="Picture 12" descr="vlcsnap-2014-02-15-19h52m53s18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1922" y="1166213"/>
            <a:ext cx="3226279" cy="2452939"/>
          </a:xfrm>
          <a:prstGeom prst="rect">
            <a:avLst/>
          </a:prstGeom>
          <a:noFill/>
          <a:extLst>
            <a:ext uri="{909E8E84-426E-40DD-AFC4-6F175D3DCCD1}">
              <a14:hiddenFill xmlns:a14="http://schemas.microsoft.com/office/drawing/2010/main">
                <a:solidFill>
                  <a:srgbClr val="FFFFFF"/>
                </a:solidFill>
              </a14:hiddenFill>
            </a:ext>
          </a:extLst>
        </p:spPr>
      </p:pic>
      <p:pic>
        <p:nvPicPr>
          <p:cNvPr id="2049" name="Picture 11"/>
          <p:cNvPicPr>
            <a:picLocks noChangeAspect="1" noChangeArrowheads="1"/>
          </p:cNvPicPr>
          <p:nvPr/>
        </p:nvPicPr>
        <p:blipFill>
          <a:blip r:embed="rId3">
            <a:extLst>
              <a:ext uri="{28A0092B-C50C-407E-A947-70E740481C1C}">
                <a14:useLocalDpi xmlns:a14="http://schemas.microsoft.com/office/drawing/2010/main" val="0"/>
              </a:ext>
            </a:extLst>
          </a:blip>
          <a:srcRect l="12991" r="12991"/>
          <a:stretch>
            <a:fillRect/>
          </a:stretch>
        </p:blipFill>
        <p:spPr bwMode="auto">
          <a:xfrm>
            <a:off x="4451656" y="1173740"/>
            <a:ext cx="3249903" cy="246544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5"/>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6" name="Rectangle 6"/>
          <p:cNvSpPr>
            <a:spLocks noChangeArrowheads="1"/>
          </p:cNvSpPr>
          <p:nvPr/>
        </p:nvSpPr>
        <p:spPr bwMode="auto">
          <a:xfrm>
            <a:off x="0" y="43243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TextBox 6"/>
          <p:cNvSpPr txBox="1"/>
          <p:nvPr/>
        </p:nvSpPr>
        <p:spPr>
          <a:xfrm>
            <a:off x="851922" y="3644959"/>
            <a:ext cx="2962927" cy="1200329"/>
          </a:xfrm>
          <a:prstGeom prst="rect">
            <a:avLst/>
          </a:prstGeom>
          <a:noFill/>
        </p:spPr>
        <p:txBody>
          <a:bodyPr wrap="none" rtlCol="0">
            <a:spAutoFit/>
          </a:bodyPr>
          <a:lstStyle/>
          <a:p>
            <a:r>
              <a:rPr lang="en-US" b="1" dirty="0" smtClean="0"/>
              <a:t>Eulerian (ADCP):</a:t>
            </a:r>
          </a:p>
          <a:p>
            <a:pPr marL="285750" indent="-285750">
              <a:buFont typeface="Arial" panose="020B0604020202020204" pitchFamily="34" charset="0"/>
              <a:buChar char="•"/>
            </a:pPr>
            <a:r>
              <a:rPr lang="en-US" dirty="0" smtClean="0"/>
              <a:t>Higher temporal coverage</a:t>
            </a:r>
          </a:p>
          <a:p>
            <a:pPr marL="285750" indent="-285750">
              <a:buFont typeface="Arial" panose="020B0604020202020204" pitchFamily="34" charset="0"/>
              <a:buChar char="•"/>
            </a:pPr>
            <a:r>
              <a:rPr lang="en-US" dirty="0" smtClean="0"/>
              <a:t>$20k each, thanks Curt!</a:t>
            </a:r>
          </a:p>
          <a:p>
            <a:pPr marL="285750" indent="-285750">
              <a:buFont typeface="Arial" panose="020B0604020202020204" pitchFamily="34" charset="0"/>
              <a:buChar char="•"/>
            </a:pPr>
            <a:r>
              <a:rPr lang="en-US" dirty="0" smtClean="0"/>
              <a:t>3 deployed for one week</a:t>
            </a:r>
            <a:endParaRPr lang="en-US" dirty="0"/>
          </a:p>
        </p:txBody>
      </p:sp>
      <p:sp>
        <p:nvSpPr>
          <p:cNvPr id="8" name="TextBox 7"/>
          <p:cNvSpPr txBox="1"/>
          <p:nvPr/>
        </p:nvSpPr>
        <p:spPr>
          <a:xfrm>
            <a:off x="4451656" y="3619152"/>
            <a:ext cx="4104842" cy="1754326"/>
          </a:xfrm>
          <a:prstGeom prst="rect">
            <a:avLst/>
          </a:prstGeom>
          <a:noFill/>
        </p:spPr>
        <p:txBody>
          <a:bodyPr wrap="none" rtlCol="0">
            <a:spAutoFit/>
          </a:bodyPr>
          <a:lstStyle/>
          <a:p>
            <a:r>
              <a:rPr lang="en-US" b="1" dirty="0" smtClean="0"/>
              <a:t>Lagrangian (Drifters):</a:t>
            </a:r>
          </a:p>
          <a:p>
            <a:pPr marL="285750" indent="-285750">
              <a:buFont typeface="Arial" panose="020B0604020202020204" pitchFamily="34" charset="0"/>
              <a:buChar char="•"/>
            </a:pPr>
            <a:r>
              <a:rPr lang="en-US" dirty="0" smtClean="0"/>
              <a:t>Higher spatial coverage </a:t>
            </a:r>
          </a:p>
          <a:p>
            <a:pPr marL="285750" indent="-285750">
              <a:buFont typeface="Arial" panose="020B0604020202020204" pitchFamily="34" charset="0"/>
              <a:buChar char="•"/>
            </a:pPr>
            <a:r>
              <a:rPr lang="en-US" dirty="0" smtClean="0"/>
              <a:t>$100 each, constructed on-island</a:t>
            </a:r>
          </a:p>
          <a:p>
            <a:pPr marL="285750" indent="-285750">
              <a:buFont typeface="Arial" panose="020B0604020202020204" pitchFamily="34" charset="0"/>
              <a:buChar char="•"/>
            </a:pPr>
            <a:r>
              <a:rPr lang="en-US" dirty="0" smtClean="0"/>
              <a:t>5 drifters per deployment</a:t>
            </a:r>
          </a:p>
          <a:p>
            <a:pPr marL="285750" indent="-285750">
              <a:buFont typeface="Arial" panose="020B0604020202020204" pitchFamily="34" charset="0"/>
              <a:buChar char="•"/>
            </a:pPr>
            <a:r>
              <a:rPr lang="en-US" dirty="0" smtClean="0"/>
              <a:t>22 deployments concurrent with ADCP</a:t>
            </a:r>
          </a:p>
          <a:p>
            <a:pPr marL="285750" indent="-285750">
              <a:buFont typeface="Arial" panose="020B0604020202020204" pitchFamily="34" charset="0"/>
              <a:buChar char="•"/>
            </a:pPr>
            <a:r>
              <a:rPr lang="en-US" dirty="0"/>
              <a:t>8</a:t>
            </a:r>
            <a:r>
              <a:rPr lang="en-US" dirty="0" smtClean="0"/>
              <a:t> deployments opportunistically </a:t>
            </a:r>
            <a:endParaRPr lang="en-US" dirty="0"/>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1921" y="4897975"/>
            <a:ext cx="2517099" cy="1887824"/>
          </a:xfrm>
          <a:prstGeom prst="rect">
            <a:avLst/>
          </a:prstGeom>
        </p:spPr>
      </p:pic>
      <p:sp>
        <p:nvSpPr>
          <p:cNvPr id="11" name="TextBox 10"/>
          <p:cNvSpPr txBox="1"/>
          <p:nvPr/>
        </p:nvSpPr>
        <p:spPr>
          <a:xfrm>
            <a:off x="3369020" y="5486748"/>
            <a:ext cx="3787319" cy="1200329"/>
          </a:xfrm>
          <a:prstGeom prst="rect">
            <a:avLst/>
          </a:prstGeom>
          <a:noFill/>
        </p:spPr>
        <p:txBody>
          <a:bodyPr wrap="none" rtlCol="0">
            <a:spAutoFit/>
          </a:bodyPr>
          <a:lstStyle/>
          <a:p>
            <a:r>
              <a:rPr lang="en-US" b="1" dirty="0" smtClean="0"/>
              <a:t>Wave, wind, tide forcing data:</a:t>
            </a:r>
          </a:p>
          <a:p>
            <a:pPr marL="285750" indent="-285750">
              <a:buFont typeface="Arial" panose="020B0604020202020204" pitchFamily="34" charset="0"/>
              <a:buChar char="•"/>
            </a:pPr>
            <a:r>
              <a:rPr lang="en-US" dirty="0" smtClean="0"/>
              <a:t>In situ wave gauge, weather station</a:t>
            </a:r>
          </a:p>
          <a:p>
            <a:pPr marL="285750" indent="-285750">
              <a:buFont typeface="Arial" panose="020B0604020202020204" pitchFamily="34" charset="0"/>
              <a:buChar char="•"/>
            </a:pPr>
            <a:r>
              <a:rPr lang="en-US" dirty="0" smtClean="0"/>
              <a:t>Local weather and tide station</a:t>
            </a:r>
          </a:p>
          <a:p>
            <a:pPr marL="285750" indent="-285750">
              <a:buFont typeface="Arial" panose="020B0604020202020204" pitchFamily="34" charset="0"/>
              <a:buChar char="•"/>
            </a:pPr>
            <a:r>
              <a:rPr lang="en-US" dirty="0" smtClean="0"/>
              <a:t>NOAA WaveWatch3 model output </a:t>
            </a:r>
          </a:p>
        </p:txBody>
      </p:sp>
    </p:spTree>
    <p:extLst>
      <p:ext uri="{BB962C8B-B14F-4D97-AF65-F5344CB8AC3E}">
        <p14:creationId xmlns:p14="http://schemas.microsoft.com/office/powerpoint/2010/main" val="36717052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cstate="print">
            <a:extLst>
              <a:ext uri="{28A0092B-C50C-407E-A947-70E740481C1C}">
                <a14:useLocalDpi xmlns:a14="http://schemas.microsoft.com/office/drawing/2010/main" val="0"/>
              </a:ext>
            </a:extLst>
          </a:blip>
          <a:stretch>
            <a:fillRect/>
          </a:stretch>
        </p:blipFill>
        <p:spPr>
          <a:xfrm>
            <a:off x="1367594" y="1225127"/>
            <a:ext cx="6435305" cy="4687047"/>
          </a:xfrm>
          <a:prstGeom prst="rect">
            <a:avLst/>
          </a:prstGeom>
          <a:ln w="19050" cap="sq">
            <a:no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477491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459507" y="888280"/>
            <a:ext cx="8684493" cy="1477328"/>
          </a:xfrm>
          <a:prstGeom prst="rect">
            <a:avLst/>
          </a:prstGeom>
        </p:spPr>
        <p:txBody>
          <a:bodyPr wrap="square">
            <a:spAutoFit/>
          </a:bodyPr>
          <a:lstStyle/>
          <a:p>
            <a:pPr lvl="1"/>
            <a:r>
              <a:rPr lang="en-US" b="1" u="sng" dirty="0" smtClean="0"/>
              <a:t>Compare drifter tracks with ADCP Progressive Vectors</a:t>
            </a:r>
          </a:p>
          <a:p>
            <a:pPr lvl="1"/>
            <a:endParaRPr lang="en-US" b="1" u="sng" dirty="0" smtClean="0"/>
          </a:p>
          <a:p>
            <a:pPr marL="742950" lvl="1" indent="-285750">
              <a:buFont typeface="Arial" panose="020B0604020202020204" pitchFamily="34" charset="0"/>
              <a:buChar char="•"/>
            </a:pPr>
            <a:r>
              <a:rPr lang="en-US" dirty="0" smtClean="0"/>
              <a:t>Progressive vectors calculated from fixed ADCP (a)</a:t>
            </a:r>
          </a:p>
          <a:p>
            <a:pPr marL="742950" lvl="1" indent="-285750">
              <a:buFont typeface="Arial" panose="020B0604020202020204" pitchFamily="34" charset="0"/>
              <a:buChar char="•"/>
            </a:pPr>
            <a:r>
              <a:rPr lang="en-US" dirty="0" smtClean="0"/>
              <a:t>Drifters illustrate flows are highly variable in the enclosed bay (b)</a:t>
            </a:r>
          </a:p>
          <a:p>
            <a:pPr lvl="1"/>
            <a:r>
              <a:rPr lang="en-US" dirty="0" smtClean="0"/>
              <a:t>	</a:t>
            </a:r>
            <a:r>
              <a:rPr lang="en-US" sz="1600" i="1" dirty="0" smtClean="0"/>
              <a:t>*both standardized to 1 hour travel times</a:t>
            </a:r>
          </a:p>
        </p:txBody>
      </p:sp>
      <p:sp>
        <p:nvSpPr>
          <p:cNvPr id="3" name="TextBox 2"/>
          <p:cNvSpPr txBox="1"/>
          <p:nvPr/>
        </p:nvSpPr>
        <p:spPr>
          <a:xfrm>
            <a:off x="3784903" y="304516"/>
            <a:ext cx="1333507" cy="461665"/>
          </a:xfrm>
          <a:prstGeom prst="rect">
            <a:avLst/>
          </a:prstGeom>
          <a:noFill/>
        </p:spPr>
        <p:txBody>
          <a:bodyPr wrap="none" rtlCol="0">
            <a:spAutoFit/>
          </a:bodyPr>
          <a:lstStyle/>
          <a:p>
            <a:r>
              <a:rPr lang="en-US" sz="2400" b="1" u="sng" dirty="0" smtClean="0"/>
              <a:t>Methods</a:t>
            </a:r>
            <a:endParaRPr lang="en-US" sz="2400" b="1" u="sng" dirty="0"/>
          </a:p>
        </p:txBody>
      </p:sp>
      <p:pic>
        <p:nvPicPr>
          <p:cNvPr id="16" name="Picture 15"/>
          <p:cNvPicPr>
            <a:picLocks noChangeAspect="1"/>
          </p:cNvPicPr>
          <p:nvPr/>
        </p:nvPicPr>
        <p:blipFill rotWithShape="1">
          <a:blip r:embed="rId2">
            <a:extLst>
              <a:ext uri="{28A0092B-C50C-407E-A947-70E740481C1C}">
                <a14:useLocalDpi xmlns:a14="http://schemas.microsoft.com/office/drawing/2010/main" val="0"/>
              </a:ext>
            </a:extLst>
          </a:blip>
          <a:srcRect l="5894" t="2117" r="9501" b="64780"/>
          <a:stretch/>
        </p:blipFill>
        <p:spPr>
          <a:xfrm>
            <a:off x="911602" y="2467155"/>
            <a:ext cx="7393944" cy="3743863"/>
          </a:xfrm>
          <a:prstGeom prst="rect">
            <a:avLst/>
          </a:prstGeom>
        </p:spPr>
      </p:pic>
    </p:spTree>
    <p:extLst>
      <p:ext uri="{BB962C8B-B14F-4D97-AF65-F5344CB8AC3E}">
        <p14:creationId xmlns:p14="http://schemas.microsoft.com/office/powerpoint/2010/main" val="1298022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65328"/>
          <a:stretch/>
        </p:blipFill>
        <p:spPr>
          <a:xfrm>
            <a:off x="4990659" y="1919837"/>
            <a:ext cx="3992871" cy="3511174"/>
          </a:xfrm>
          <a:prstGeom prst="rect">
            <a:avLst/>
          </a:prstGeom>
        </p:spPr>
      </p:pic>
      <p:sp>
        <p:nvSpPr>
          <p:cNvPr id="6" name="TextBox 5"/>
          <p:cNvSpPr txBox="1"/>
          <p:nvPr/>
        </p:nvSpPr>
        <p:spPr>
          <a:xfrm>
            <a:off x="684275" y="91469"/>
            <a:ext cx="3971814" cy="461665"/>
          </a:xfrm>
          <a:prstGeom prst="rect">
            <a:avLst/>
          </a:prstGeom>
          <a:noFill/>
        </p:spPr>
        <p:txBody>
          <a:bodyPr wrap="square" rtlCol="0">
            <a:spAutoFit/>
          </a:bodyPr>
          <a:lstStyle/>
          <a:p>
            <a:r>
              <a:rPr lang="en-US" sz="2400" b="1" dirty="0" smtClean="0"/>
              <a:t>“End-Member Conditions” </a:t>
            </a:r>
          </a:p>
        </p:txBody>
      </p:sp>
      <p:sp>
        <p:nvSpPr>
          <p:cNvPr id="11" name="TextBox 10"/>
          <p:cNvSpPr txBox="1"/>
          <p:nvPr/>
        </p:nvSpPr>
        <p:spPr>
          <a:xfrm>
            <a:off x="4830190" y="1494778"/>
            <a:ext cx="4313810" cy="369332"/>
          </a:xfrm>
          <a:prstGeom prst="rect">
            <a:avLst/>
          </a:prstGeom>
          <a:noFill/>
        </p:spPr>
        <p:txBody>
          <a:bodyPr wrap="none" rtlCol="0">
            <a:spAutoFit/>
          </a:bodyPr>
          <a:lstStyle/>
          <a:p>
            <a:r>
              <a:rPr lang="en-US" dirty="0" smtClean="0"/>
              <a:t>e.g. Mean velocity under “Wave” conditions</a:t>
            </a:r>
            <a:endParaRPr lang="en-US" dirty="0"/>
          </a:p>
        </p:txBody>
      </p:sp>
      <p:sp>
        <p:nvSpPr>
          <p:cNvPr id="13" name="TextBox 12"/>
          <p:cNvSpPr txBox="1"/>
          <p:nvPr/>
        </p:nvSpPr>
        <p:spPr>
          <a:xfrm>
            <a:off x="5361929" y="5589876"/>
            <a:ext cx="3499095" cy="646331"/>
          </a:xfrm>
          <a:prstGeom prst="rect">
            <a:avLst/>
          </a:prstGeom>
          <a:noFill/>
        </p:spPr>
        <p:txBody>
          <a:bodyPr wrap="square" rtlCol="0">
            <a:spAutoFit/>
          </a:bodyPr>
          <a:lstStyle/>
          <a:p>
            <a:r>
              <a:rPr lang="en-US" b="1" dirty="0" smtClean="0"/>
              <a:t>Mean velocity is used to model Residence time for Paper Three</a:t>
            </a:r>
          </a:p>
        </p:txBody>
      </p:sp>
      <p:sp>
        <p:nvSpPr>
          <p:cNvPr id="24" name="Rectangle 23"/>
          <p:cNvSpPr/>
          <p:nvPr/>
        </p:nvSpPr>
        <p:spPr>
          <a:xfrm>
            <a:off x="5128469" y="337605"/>
            <a:ext cx="4572000" cy="861774"/>
          </a:xfrm>
          <a:prstGeom prst="rect">
            <a:avLst/>
          </a:prstGeom>
        </p:spPr>
        <p:txBody>
          <a:bodyPr>
            <a:spAutoFit/>
          </a:bodyPr>
          <a:lstStyle/>
          <a:p>
            <a:r>
              <a:rPr lang="en-US" sz="1600" b="1" dirty="0" smtClean="0"/>
              <a:t>Wave = High wave height, Low wind speed</a:t>
            </a:r>
          </a:p>
          <a:p>
            <a:r>
              <a:rPr lang="en-US" sz="1600" b="1" dirty="0" smtClean="0"/>
              <a:t>Wind =  Low wave height, High wind speed </a:t>
            </a:r>
          </a:p>
          <a:p>
            <a:r>
              <a:rPr lang="en-US" sz="1600" b="1" dirty="0" smtClean="0"/>
              <a:t>Tide  = Low wave height, Low wind speed</a:t>
            </a:r>
            <a:endParaRPr lang="en-US" sz="1400" b="1" dirty="0"/>
          </a:p>
        </p:txBody>
      </p:sp>
      <p:grpSp>
        <p:nvGrpSpPr>
          <p:cNvPr id="26" name="Group 25"/>
          <p:cNvGrpSpPr/>
          <p:nvPr/>
        </p:nvGrpSpPr>
        <p:grpSpPr>
          <a:xfrm>
            <a:off x="85618" y="652978"/>
            <a:ext cx="4655494" cy="5966867"/>
            <a:chOff x="85618" y="652978"/>
            <a:chExt cx="4655494" cy="5966867"/>
          </a:xfrm>
        </p:grpSpPr>
        <p:sp>
          <p:nvSpPr>
            <p:cNvPr id="8" name="TextBox 7"/>
            <p:cNvSpPr txBox="1"/>
            <p:nvPr/>
          </p:nvSpPr>
          <p:spPr>
            <a:xfrm>
              <a:off x="166570" y="1199379"/>
              <a:ext cx="587020" cy="369332"/>
            </a:xfrm>
            <a:prstGeom prst="rect">
              <a:avLst/>
            </a:prstGeom>
            <a:noFill/>
          </p:spPr>
          <p:txBody>
            <a:bodyPr wrap="none" rtlCol="0">
              <a:spAutoFit/>
            </a:bodyPr>
            <a:lstStyle/>
            <a:p>
              <a:r>
                <a:rPr lang="en-US" dirty="0" smtClean="0"/>
                <a:t>Tide</a:t>
              </a:r>
              <a:endParaRPr lang="en-US" dirty="0"/>
            </a:p>
          </p:txBody>
        </p:sp>
        <p:sp>
          <p:nvSpPr>
            <p:cNvPr id="18" name="TextBox 17"/>
            <p:cNvSpPr txBox="1"/>
            <p:nvPr/>
          </p:nvSpPr>
          <p:spPr>
            <a:xfrm>
              <a:off x="85618" y="2041050"/>
              <a:ext cx="748923" cy="646331"/>
            </a:xfrm>
            <a:prstGeom prst="rect">
              <a:avLst/>
            </a:prstGeom>
            <a:noFill/>
          </p:spPr>
          <p:txBody>
            <a:bodyPr wrap="none" rtlCol="0">
              <a:spAutoFit/>
            </a:bodyPr>
            <a:lstStyle/>
            <a:p>
              <a:r>
                <a:rPr lang="en-US" dirty="0" smtClean="0"/>
                <a:t>Wind </a:t>
              </a:r>
            </a:p>
            <a:p>
              <a:r>
                <a:rPr lang="en-US" dirty="0" smtClean="0"/>
                <a:t>speed</a:t>
              </a:r>
              <a:endParaRPr lang="en-US" dirty="0"/>
            </a:p>
          </p:txBody>
        </p:sp>
        <p:sp>
          <p:nvSpPr>
            <p:cNvPr id="20" name="TextBox 19"/>
            <p:cNvSpPr txBox="1"/>
            <p:nvPr/>
          </p:nvSpPr>
          <p:spPr>
            <a:xfrm>
              <a:off x="163152" y="2893237"/>
              <a:ext cx="748923" cy="646331"/>
            </a:xfrm>
            <a:prstGeom prst="rect">
              <a:avLst/>
            </a:prstGeom>
            <a:noFill/>
          </p:spPr>
          <p:txBody>
            <a:bodyPr wrap="none" rtlCol="0">
              <a:spAutoFit/>
            </a:bodyPr>
            <a:lstStyle/>
            <a:p>
              <a:r>
                <a:rPr lang="en-US" dirty="0" smtClean="0"/>
                <a:t>Wind </a:t>
              </a:r>
            </a:p>
            <a:p>
              <a:r>
                <a:rPr lang="en-US" dirty="0" err="1" smtClean="0"/>
                <a:t>dir</a:t>
              </a:r>
              <a:endParaRPr lang="en-US" dirty="0"/>
            </a:p>
          </p:txBody>
        </p:sp>
        <p:sp>
          <p:nvSpPr>
            <p:cNvPr id="21" name="TextBox 20"/>
            <p:cNvSpPr txBox="1"/>
            <p:nvPr/>
          </p:nvSpPr>
          <p:spPr>
            <a:xfrm>
              <a:off x="109991" y="3843626"/>
              <a:ext cx="780470" cy="646331"/>
            </a:xfrm>
            <a:prstGeom prst="rect">
              <a:avLst/>
            </a:prstGeom>
            <a:noFill/>
          </p:spPr>
          <p:txBody>
            <a:bodyPr wrap="none" rtlCol="0">
              <a:spAutoFit/>
            </a:bodyPr>
            <a:lstStyle/>
            <a:p>
              <a:r>
                <a:rPr lang="en-US" dirty="0" smtClean="0"/>
                <a:t>Wave</a:t>
              </a:r>
            </a:p>
            <a:p>
              <a:r>
                <a:rPr lang="en-US" dirty="0" smtClean="0"/>
                <a:t>height</a:t>
              </a:r>
              <a:endParaRPr lang="en-US" dirty="0"/>
            </a:p>
          </p:txBody>
        </p:sp>
        <p:sp>
          <p:nvSpPr>
            <p:cNvPr id="22" name="TextBox 21"/>
            <p:cNvSpPr txBox="1"/>
            <p:nvPr/>
          </p:nvSpPr>
          <p:spPr>
            <a:xfrm>
              <a:off x="187152" y="4644645"/>
              <a:ext cx="705962" cy="646331"/>
            </a:xfrm>
            <a:prstGeom prst="rect">
              <a:avLst/>
            </a:prstGeom>
            <a:noFill/>
          </p:spPr>
          <p:txBody>
            <a:bodyPr wrap="none" rtlCol="0">
              <a:spAutoFit/>
            </a:bodyPr>
            <a:lstStyle/>
            <a:p>
              <a:r>
                <a:rPr lang="en-US" dirty="0" smtClean="0"/>
                <a:t>Wave</a:t>
              </a:r>
            </a:p>
            <a:p>
              <a:r>
                <a:rPr lang="en-US" dirty="0" smtClean="0"/>
                <a:t>per</a:t>
              </a:r>
              <a:endParaRPr lang="en-US" dirty="0"/>
            </a:p>
          </p:txBody>
        </p:sp>
        <p:sp>
          <p:nvSpPr>
            <p:cNvPr id="23" name="TextBox 22"/>
            <p:cNvSpPr txBox="1"/>
            <p:nvPr/>
          </p:nvSpPr>
          <p:spPr>
            <a:xfrm>
              <a:off x="161093" y="5513130"/>
              <a:ext cx="705962" cy="646331"/>
            </a:xfrm>
            <a:prstGeom prst="rect">
              <a:avLst/>
            </a:prstGeom>
            <a:noFill/>
          </p:spPr>
          <p:txBody>
            <a:bodyPr wrap="none" rtlCol="0">
              <a:spAutoFit/>
            </a:bodyPr>
            <a:lstStyle/>
            <a:p>
              <a:r>
                <a:rPr lang="en-US" dirty="0" smtClean="0"/>
                <a:t>Wave</a:t>
              </a:r>
            </a:p>
            <a:p>
              <a:r>
                <a:rPr lang="en-US" dirty="0" err="1" smtClean="0"/>
                <a:t>dir</a:t>
              </a:r>
              <a:endParaRPr lang="en-US" dirty="0"/>
            </a:p>
          </p:txBody>
        </p:sp>
        <p:grpSp>
          <p:nvGrpSpPr>
            <p:cNvPr id="19" name="Group 18"/>
            <p:cNvGrpSpPr/>
            <p:nvPr/>
          </p:nvGrpSpPr>
          <p:grpSpPr>
            <a:xfrm>
              <a:off x="820154" y="652978"/>
              <a:ext cx="3920958" cy="5966867"/>
              <a:chOff x="774878" y="1185262"/>
              <a:chExt cx="3402954" cy="5594007"/>
            </a:xfrm>
          </p:grpSpPr>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6749"/>
              <a:stretch/>
            </p:blipFill>
            <p:spPr>
              <a:xfrm>
                <a:off x="774878" y="1542504"/>
                <a:ext cx="3402954" cy="5236765"/>
              </a:xfrm>
              <a:prstGeom prst="rect">
                <a:avLst/>
              </a:prstGeom>
            </p:spPr>
          </p:pic>
          <p:sp>
            <p:nvSpPr>
              <p:cNvPr id="12" name="TextBox 11"/>
              <p:cNvSpPr txBox="1"/>
              <p:nvPr/>
            </p:nvSpPr>
            <p:spPr>
              <a:xfrm>
                <a:off x="3043734" y="1185262"/>
                <a:ext cx="624160" cy="346253"/>
              </a:xfrm>
              <a:prstGeom prst="rect">
                <a:avLst/>
              </a:prstGeom>
              <a:noFill/>
            </p:spPr>
            <p:txBody>
              <a:bodyPr wrap="none" rtlCol="0">
                <a:spAutoFit/>
              </a:bodyPr>
              <a:lstStyle/>
              <a:p>
                <a:r>
                  <a:rPr lang="en-US" b="1" dirty="0" smtClean="0"/>
                  <a:t>Wave</a:t>
                </a:r>
                <a:endParaRPr lang="en-US" b="1" dirty="0"/>
              </a:p>
            </p:txBody>
          </p:sp>
          <p:sp>
            <p:nvSpPr>
              <p:cNvPr id="16" name="TextBox 15"/>
              <p:cNvSpPr txBox="1"/>
              <p:nvPr/>
            </p:nvSpPr>
            <p:spPr>
              <a:xfrm>
                <a:off x="2028845" y="1190752"/>
                <a:ext cx="515033" cy="346253"/>
              </a:xfrm>
              <a:prstGeom prst="rect">
                <a:avLst/>
              </a:prstGeom>
              <a:noFill/>
            </p:spPr>
            <p:txBody>
              <a:bodyPr wrap="none" rtlCol="0">
                <a:spAutoFit/>
              </a:bodyPr>
              <a:lstStyle/>
              <a:p>
                <a:r>
                  <a:rPr lang="en-US" b="1" dirty="0" smtClean="0"/>
                  <a:t>Tide</a:t>
                </a:r>
                <a:endParaRPr lang="en-US" b="1" dirty="0"/>
              </a:p>
            </p:txBody>
          </p:sp>
          <p:sp>
            <p:nvSpPr>
              <p:cNvPr id="17" name="TextBox 16"/>
              <p:cNvSpPr txBox="1"/>
              <p:nvPr/>
            </p:nvSpPr>
            <p:spPr>
              <a:xfrm>
                <a:off x="1111061" y="1196241"/>
                <a:ext cx="605462" cy="346253"/>
              </a:xfrm>
              <a:prstGeom prst="rect">
                <a:avLst/>
              </a:prstGeom>
              <a:noFill/>
            </p:spPr>
            <p:txBody>
              <a:bodyPr wrap="none" rtlCol="0">
                <a:spAutoFit/>
              </a:bodyPr>
              <a:lstStyle/>
              <a:p>
                <a:r>
                  <a:rPr lang="en-US" b="1" dirty="0" smtClean="0"/>
                  <a:t>Wind</a:t>
                </a:r>
                <a:endParaRPr lang="en-US" b="1" dirty="0"/>
              </a:p>
            </p:txBody>
          </p:sp>
        </p:grpSp>
      </p:grpSp>
      <p:cxnSp>
        <p:nvCxnSpPr>
          <p:cNvPr id="28" name="Straight Connector 27"/>
          <p:cNvCxnSpPr/>
          <p:nvPr/>
        </p:nvCxnSpPr>
        <p:spPr>
          <a:xfrm>
            <a:off x="1924431" y="1114643"/>
            <a:ext cx="18288" cy="5121565"/>
          </a:xfrm>
          <a:prstGeom prst="line">
            <a:avLst/>
          </a:prstGeom>
          <a:ln/>
        </p:spPr>
        <p:style>
          <a:lnRef idx="1">
            <a:schemeClr val="dk1"/>
          </a:lnRef>
          <a:fillRef idx="0">
            <a:schemeClr val="dk1"/>
          </a:fillRef>
          <a:effectRef idx="0">
            <a:schemeClr val="dk1"/>
          </a:effectRef>
          <a:fontRef idx="minor">
            <a:schemeClr val="tx1"/>
          </a:fontRef>
        </p:style>
      </p:cxnSp>
      <p:cxnSp>
        <p:nvCxnSpPr>
          <p:cNvPr id="29" name="Straight Connector 28"/>
          <p:cNvCxnSpPr/>
          <p:nvPr/>
        </p:nvCxnSpPr>
        <p:spPr>
          <a:xfrm>
            <a:off x="3276056" y="1106878"/>
            <a:ext cx="18288" cy="5121565"/>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66278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7893" y="650163"/>
            <a:ext cx="7888514" cy="1261884"/>
          </a:xfrm>
          <a:prstGeom prst="rect">
            <a:avLst/>
          </a:prstGeom>
        </p:spPr>
        <p:txBody>
          <a:bodyPr wrap="square">
            <a:spAutoFit/>
          </a:bodyPr>
          <a:lstStyle/>
          <a:p>
            <a:pPr lvl="1"/>
            <a:r>
              <a:rPr lang="en-US" sz="2000" b="1" u="sng" dirty="0" smtClean="0"/>
              <a:t>Compare Variance Ellipses and Eulerian Mean Vectors (</a:t>
            </a:r>
            <a:r>
              <a:rPr lang="en-US" sz="2000" b="1" u="sng" dirty="0" err="1" smtClean="0"/>
              <a:t>Hoeke</a:t>
            </a:r>
            <a:r>
              <a:rPr lang="en-US" sz="2000" b="1" u="sng" dirty="0" smtClean="0"/>
              <a:t> 2012):</a:t>
            </a:r>
          </a:p>
          <a:p>
            <a:pPr lvl="1"/>
            <a:endParaRPr lang="en-US" sz="2000" b="1" u="sng" dirty="0" smtClean="0"/>
          </a:p>
          <a:p>
            <a:pPr marL="742950" lvl="1" indent="-285750">
              <a:buFont typeface="Arial" panose="020B0604020202020204" pitchFamily="34" charset="0"/>
              <a:buChar char="•"/>
            </a:pPr>
            <a:r>
              <a:rPr lang="en-US" dirty="0" smtClean="0"/>
              <a:t>How coherent/variable is the flow velocity under end member conditions?</a:t>
            </a:r>
          </a:p>
          <a:p>
            <a:pPr marL="742950" lvl="1" indent="-285750">
              <a:buFont typeface="Arial" panose="020B0604020202020204" pitchFamily="34" charset="0"/>
              <a:buChar char="•"/>
            </a:pPr>
            <a:r>
              <a:rPr lang="en-US" dirty="0" smtClean="0"/>
              <a:t>Variance can be masked by mean velocity</a:t>
            </a:r>
          </a:p>
        </p:txBody>
      </p:sp>
      <p:grpSp>
        <p:nvGrpSpPr>
          <p:cNvPr id="4" name="Group 3"/>
          <p:cNvGrpSpPr/>
          <p:nvPr/>
        </p:nvGrpSpPr>
        <p:grpSpPr>
          <a:xfrm>
            <a:off x="623719" y="2316122"/>
            <a:ext cx="8149925" cy="3860994"/>
            <a:chOff x="362309" y="2178099"/>
            <a:chExt cx="8149925" cy="3860994"/>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7169" t="65157" r="5813" b="1275"/>
            <a:stretch/>
          </p:blipFill>
          <p:spPr>
            <a:xfrm>
              <a:off x="362309" y="2178099"/>
              <a:ext cx="7734287" cy="3860994"/>
            </a:xfrm>
            <a:prstGeom prst="rect">
              <a:avLst/>
            </a:prstGeom>
          </p:spPr>
        </p:pic>
        <p:sp>
          <p:nvSpPr>
            <p:cNvPr id="5" name="TextBox 4"/>
            <p:cNvSpPr txBox="1"/>
            <p:nvPr/>
          </p:nvSpPr>
          <p:spPr>
            <a:xfrm rot="16200000">
              <a:off x="7098577" y="3753289"/>
              <a:ext cx="2457981" cy="369332"/>
            </a:xfrm>
            <a:prstGeom prst="rect">
              <a:avLst/>
            </a:prstGeom>
            <a:noFill/>
          </p:spPr>
          <p:txBody>
            <a:bodyPr wrap="none" rtlCol="0">
              <a:spAutoFit/>
            </a:bodyPr>
            <a:lstStyle/>
            <a:p>
              <a:r>
                <a:rPr lang="en-US" dirty="0" smtClean="0"/>
                <a:t>Number of observations</a:t>
              </a:r>
              <a:endParaRPr lang="en-US" dirty="0"/>
            </a:p>
          </p:txBody>
        </p:sp>
      </p:grpSp>
    </p:spTree>
    <p:extLst>
      <p:ext uri="{BB962C8B-B14F-4D97-AF65-F5344CB8AC3E}">
        <p14:creationId xmlns:p14="http://schemas.microsoft.com/office/powerpoint/2010/main" val="18114658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35280" y="1182567"/>
            <a:ext cx="8075293" cy="1785104"/>
          </a:xfrm>
          <a:prstGeom prst="rect">
            <a:avLst/>
          </a:prstGeom>
          <a:noFill/>
        </p:spPr>
        <p:txBody>
          <a:bodyPr wrap="square" rtlCol="0">
            <a:spAutoFit/>
          </a:bodyPr>
          <a:lstStyle/>
          <a:p>
            <a:r>
              <a:rPr lang="en-US" sz="2000" b="1" u="sng" dirty="0" smtClean="0"/>
              <a:t>Motivation</a:t>
            </a:r>
          </a:p>
          <a:p>
            <a:pPr marL="342900" indent="-342900">
              <a:buFont typeface="Arial" panose="020B0604020202020204" pitchFamily="34" charset="0"/>
              <a:buChar char="•"/>
            </a:pPr>
            <a:r>
              <a:rPr lang="en-US" dirty="0" smtClean="0"/>
              <a:t>Ryan 2008 correlated sediment deposition with increased sediment supply, but hydrodynamics can decrease sediment deposition and residence time</a:t>
            </a:r>
          </a:p>
          <a:p>
            <a:pPr marL="342900" indent="-342900">
              <a:buFont typeface="Arial" panose="020B0604020202020204" pitchFamily="34" charset="0"/>
              <a:buChar char="•"/>
            </a:pPr>
            <a:r>
              <a:rPr lang="en-US" dirty="0" err="1" smtClean="0"/>
              <a:t>Bothner</a:t>
            </a:r>
            <a:r>
              <a:rPr lang="en-US" dirty="0" smtClean="0"/>
              <a:t> 2006 and </a:t>
            </a:r>
            <a:r>
              <a:rPr lang="en-US" dirty="0"/>
              <a:t>Victor </a:t>
            </a:r>
            <a:r>
              <a:rPr lang="en-US" dirty="0" smtClean="0"/>
              <a:t>2006 found weak </a:t>
            </a:r>
            <a:r>
              <a:rPr lang="en-US" dirty="0"/>
              <a:t>or no correlation between sediment trap collection and </a:t>
            </a:r>
            <a:r>
              <a:rPr lang="en-US" dirty="0" smtClean="0"/>
              <a:t>rainfall but </a:t>
            </a:r>
            <a:r>
              <a:rPr lang="en-US" dirty="0"/>
              <a:t>Duvert 2012 and Paper </a:t>
            </a:r>
            <a:r>
              <a:rPr lang="en-US" dirty="0" smtClean="0"/>
              <a:t>One illustrate SSY </a:t>
            </a:r>
            <a:r>
              <a:rPr lang="en-US" dirty="0"/>
              <a:t>from small, mountainous watersheds can be poorly correlated with </a:t>
            </a:r>
            <a:r>
              <a:rPr lang="en-US" dirty="0" smtClean="0"/>
              <a:t>precipitation</a:t>
            </a:r>
          </a:p>
        </p:txBody>
      </p:sp>
      <p:sp>
        <p:nvSpPr>
          <p:cNvPr id="4" name="Rectangle 3"/>
          <p:cNvSpPr/>
          <p:nvPr/>
        </p:nvSpPr>
        <p:spPr>
          <a:xfrm>
            <a:off x="335280" y="2991193"/>
            <a:ext cx="8397240" cy="3498394"/>
          </a:xfrm>
          <a:prstGeom prst="rect">
            <a:avLst/>
          </a:prstGeom>
        </p:spPr>
        <p:txBody>
          <a:bodyPr wrap="square">
            <a:spAutoFit/>
          </a:bodyPr>
          <a:lstStyle/>
          <a:p>
            <a:pPr indent="228600">
              <a:spcAft>
                <a:spcPts val="400"/>
              </a:spcAft>
            </a:pPr>
            <a:r>
              <a:rPr lang="en-US" sz="2000" b="1" u="sng" dirty="0" smtClean="0">
                <a:ea typeface="Calibri" panose="020F0502020204030204" pitchFamily="34" charset="0"/>
                <a:cs typeface="Times New Roman" panose="02020603050405020304" pitchFamily="18" charset="0"/>
              </a:rPr>
              <a:t>Research Questions</a:t>
            </a:r>
            <a:endParaRPr lang="en-US" sz="2000" b="1" u="sng" dirty="0" smtClean="0">
              <a:effectLst/>
              <a:ea typeface="Calibri" panose="020F0502020204030204" pitchFamily="34" charset="0"/>
              <a:cs typeface="Times New Roman" panose="02020603050405020304" pitchFamily="18" charset="0"/>
            </a:endParaRPr>
          </a:p>
          <a:p>
            <a:pPr marL="342900" lvl="0" indent="-342900">
              <a:buFont typeface="+mj-lt"/>
              <a:buAutoNum type="arabicPeriod"/>
            </a:pPr>
            <a:r>
              <a:rPr lang="en-US" b="1" dirty="0"/>
              <a:t>How do flood-supplied terrigenous sediment and hydrodynamic conditions interact to control the gross and net rate of terrigenous sediment deposition at monthly time scales in a coral reef embayment? </a:t>
            </a:r>
            <a:endParaRPr lang="en-US" b="1" dirty="0" smtClean="0"/>
          </a:p>
          <a:p>
            <a:r>
              <a:rPr lang="en-US" dirty="0"/>
              <a:t>	</a:t>
            </a:r>
            <a:r>
              <a:rPr lang="en-US" dirty="0" smtClean="0"/>
              <a:t>H: </a:t>
            </a:r>
            <a:r>
              <a:rPr lang="en-US" dirty="0"/>
              <a:t>Terrigenous sediment deposition </a:t>
            </a:r>
            <a:r>
              <a:rPr lang="en-US" dirty="0" smtClean="0"/>
              <a:t>highest when SSY</a:t>
            </a:r>
            <a:r>
              <a:rPr lang="en-US" baseline="-25000" dirty="0" smtClean="0"/>
              <a:t>EV</a:t>
            </a:r>
            <a:r>
              <a:rPr lang="en-US" dirty="0" smtClean="0"/>
              <a:t> during quiescent 	      ocean conditions</a:t>
            </a:r>
          </a:p>
          <a:p>
            <a:pPr lvl="0"/>
            <a:endParaRPr lang="en-US" dirty="0"/>
          </a:p>
          <a:p>
            <a:pPr marL="349250" lvl="0" indent="-349250"/>
            <a:r>
              <a:rPr lang="en-US" b="1" dirty="0" smtClean="0"/>
              <a:t>2.    What </a:t>
            </a:r>
            <a:r>
              <a:rPr lang="en-US" b="1" dirty="0"/>
              <a:t>controls the spatial distribution of sediment accumulation, and can it be predicted by the flow velocities of water over the reef and distance from the stream mouth</a:t>
            </a:r>
            <a:r>
              <a:rPr lang="en-US" b="1" dirty="0" smtClean="0"/>
              <a:t>?</a:t>
            </a:r>
          </a:p>
          <a:p>
            <a:pPr lvl="1"/>
            <a:r>
              <a:rPr lang="en-US" dirty="0"/>
              <a:t>	</a:t>
            </a:r>
            <a:r>
              <a:rPr lang="en-US" dirty="0" smtClean="0"/>
              <a:t>H: </a:t>
            </a:r>
            <a:r>
              <a:rPr lang="en-US" dirty="0"/>
              <a:t>The spatial distribution of sediment accumulation will be </a:t>
            </a:r>
            <a:r>
              <a:rPr lang="en-US" dirty="0" smtClean="0"/>
              <a:t>controlled mainly 	    by the flow velocity (direction away from stream mouth)</a:t>
            </a:r>
            <a:endParaRPr lang="en-US" dirty="0"/>
          </a:p>
        </p:txBody>
      </p:sp>
      <p:sp>
        <p:nvSpPr>
          <p:cNvPr id="5" name="TextBox 4"/>
          <p:cNvSpPr txBox="1"/>
          <p:nvPr/>
        </p:nvSpPr>
        <p:spPr>
          <a:xfrm>
            <a:off x="335280" y="298191"/>
            <a:ext cx="8397240" cy="769441"/>
          </a:xfrm>
          <a:prstGeom prst="rect">
            <a:avLst/>
          </a:prstGeom>
          <a:noFill/>
          <a:ln>
            <a:solidFill>
              <a:schemeClr val="tx1"/>
            </a:solidFill>
          </a:ln>
        </p:spPr>
        <p:txBody>
          <a:bodyPr wrap="square" rtlCol="0">
            <a:spAutoFit/>
          </a:bodyPr>
          <a:lstStyle/>
          <a:p>
            <a:r>
              <a:rPr lang="en-US" sz="2400" b="1" dirty="0"/>
              <a:t>Paper </a:t>
            </a:r>
            <a:r>
              <a:rPr lang="en-US" sz="2400" b="1" dirty="0" smtClean="0"/>
              <a:t>Three: </a:t>
            </a:r>
            <a:r>
              <a:rPr lang="en-US" sz="2000" i="1" dirty="0" smtClean="0"/>
              <a:t>Watershed </a:t>
            </a:r>
            <a:r>
              <a:rPr lang="en-US" sz="2000" i="1" dirty="0"/>
              <a:t>and oceanic controls on spatial and temporal patterns of sediment accumulation in a fringing reef flat </a:t>
            </a:r>
            <a:r>
              <a:rPr lang="en-US" sz="2000" i="1" dirty="0" smtClean="0"/>
              <a:t>embayment</a:t>
            </a:r>
          </a:p>
        </p:txBody>
      </p:sp>
    </p:spTree>
    <p:extLst>
      <p:ext uri="{BB962C8B-B14F-4D97-AF65-F5344CB8AC3E}">
        <p14:creationId xmlns:p14="http://schemas.microsoft.com/office/powerpoint/2010/main" val="652485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arch2012sedtraps.jpg"/>
          <p:cNvPicPr/>
          <p:nvPr/>
        </p:nvPicPr>
        <p:blipFill>
          <a:blip r:embed="rId2" cstate="print"/>
          <a:stretch>
            <a:fillRect/>
          </a:stretch>
        </p:blipFill>
        <p:spPr>
          <a:xfrm>
            <a:off x="364942" y="1378213"/>
            <a:ext cx="4899804" cy="3923135"/>
          </a:xfrm>
          <a:prstGeom prst="rect">
            <a:avLst/>
          </a:prstGeom>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79367" y="3756803"/>
            <a:ext cx="3243532" cy="2432649"/>
          </a:xfrm>
          <a:prstGeom prst="rect">
            <a:avLst/>
          </a:prstGeom>
        </p:spPr>
      </p:pic>
      <p:pic>
        <p:nvPicPr>
          <p:cNvPr id="5" name="Picture 4" descr="GOPR2683.JPG"/>
          <p:cNvPicPr>
            <a:picLocks noChangeAspect="1"/>
          </p:cNvPicPr>
          <p:nvPr/>
        </p:nvPicPr>
        <p:blipFill>
          <a:blip r:embed="rId4" cstate="print"/>
          <a:srcRect b="2941"/>
          <a:stretch>
            <a:fillRect/>
          </a:stretch>
        </p:blipFill>
        <p:spPr>
          <a:xfrm>
            <a:off x="5279366" y="1378213"/>
            <a:ext cx="3243532" cy="2378590"/>
          </a:xfrm>
          <a:prstGeom prst="rect">
            <a:avLst/>
          </a:prstGeom>
        </p:spPr>
      </p:pic>
      <p:sp>
        <p:nvSpPr>
          <p:cNvPr id="6" name="TextBox 5"/>
          <p:cNvSpPr txBox="1"/>
          <p:nvPr/>
        </p:nvSpPr>
        <p:spPr>
          <a:xfrm>
            <a:off x="3784903" y="304516"/>
            <a:ext cx="1333507" cy="461665"/>
          </a:xfrm>
          <a:prstGeom prst="rect">
            <a:avLst/>
          </a:prstGeom>
          <a:noFill/>
        </p:spPr>
        <p:txBody>
          <a:bodyPr wrap="none" rtlCol="0">
            <a:spAutoFit/>
          </a:bodyPr>
          <a:lstStyle/>
          <a:p>
            <a:r>
              <a:rPr lang="en-US" sz="2400" b="1" u="sng" dirty="0" smtClean="0"/>
              <a:t>Methods</a:t>
            </a:r>
            <a:endParaRPr lang="en-US" sz="2400" b="1" u="sng" dirty="0"/>
          </a:p>
        </p:txBody>
      </p:sp>
      <p:sp>
        <p:nvSpPr>
          <p:cNvPr id="7" name="TextBox 6"/>
          <p:cNvSpPr txBox="1"/>
          <p:nvPr/>
        </p:nvSpPr>
        <p:spPr>
          <a:xfrm>
            <a:off x="1068113" y="855449"/>
            <a:ext cx="6964727" cy="369332"/>
          </a:xfrm>
          <a:prstGeom prst="rect">
            <a:avLst/>
          </a:prstGeom>
          <a:noFill/>
        </p:spPr>
        <p:txBody>
          <a:bodyPr wrap="none" rtlCol="0">
            <a:spAutoFit/>
          </a:bodyPr>
          <a:lstStyle/>
          <a:p>
            <a:r>
              <a:rPr lang="en-US" b="1" dirty="0" smtClean="0"/>
              <a:t>Terrigenous sediment accumulation in Tubes (gross), and SedPods (net)</a:t>
            </a:r>
          </a:p>
        </p:txBody>
      </p:sp>
      <p:sp>
        <p:nvSpPr>
          <p:cNvPr id="8" name="TextBox 7"/>
          <p:cNvSpPr txBox="1"/>
          <p:nvPr/>
        </p:nvSpPr>
        <p:spPr>
          <a:xfrm>
            <a:off x="7712015" y="2435111"/>
            <a:ext cx="641651" cy="369332"/>
          </a:xfrm>
          <a:prstGeom prst="rect">
            <a:avLst/>
          </a:prstGeom>
          <a:noFill/>
        </p:spPr>
        <p:txBody>
          <a:bodyPr wrap="none" rtlCol="0">
            <a:spAutoFit/>
          </a:bodyPr>
          <a:lstStyle/>
          <a:p>
            <a:r>
              <a:rPr lang="en-US" dirty="0" smtClean="0"/>
              <a:t>Tube</a:t>
            </a:r>
            <a:endParaRPr lang="en-US" dirty="0"/>
          </a:p>
        </p:txBody>
      </p:sp>
      <p:sp>
        <p:nvSpPr>
          <p:cNvPr id="9" name="TextBox 8"/>
          <p:cNvSpPr txBox="1"/>
          <p:nvPr/>
        </p:nvSpPr>
        <p:spPr>
          <a:xfrm>
            <a:off x="5417388" y="5676182"/>
            <a:ext cx="885371" cy="369332"/>
          </a:xfrm>
          <a:prstGeom prst="rect">
            <a:avLst/>
          </a:prstGeom>
          <a:noFill/>
        </p:spPr>
        <p:txBody>
          <a:bodyPr wrap="none" rtlCol="0">
            <a:spAutoFit/>
          </a:bodyPr>
          <a:lstStyle/>
          <a:p>
            <a:r>
              <a:rPr lang="en-US" dirty="0" smtClean="0"/>
              <a:t>SedPod</a:t>
            </a:r>
            <a:endParaRPr lang="en-US" dirty="0"/>
          </a:p>
        </p:txBody>
      </p:sp>
      <p:sp>
        <p:nvSpPr>
          <p:cNvPr id="10" name="TextBox 9"/>
          <p:cNvSpPr txBox="1"/>
          <p:nvPr/>
        </p:nvSpPr>
        <p:spPr>
          <a:xfrm>
            <a:off x="364942" y="5335107"/>
            <a:ext cx="5052446" cy="923330"/>
          </a:xfrm>
          <a:prstGeom prst="rect">
            <a:avLst/>
          </a:prstGeom>
          <a:noFill/>
        </p:spPr>
        <p:txBody>
          <a:bodyPr wrap="square" rtlCol="0">
            <a:spAutoFit/>
          </a:bodyPr>
          <a:lstStyle/>
          <a:p>
            <a:pPr marL="285750" indent="-285750">
              <a:buFont typeface="Arial" panose="020B0604020202020204" pitchFamily="34" charset="0"/>
              <a:buChar char="•"/>
            </a:pPr>
            <a:r>
              <a:rPr lang="en-US" dirty="0" smtClean="0"/>
              <a:t>A pilot study measured highly variable sediment accumulation, among sites and instruments</a:t>
            </a:r>
          </a:p>
          <a:p>
            <a:pPr marL="285750" indent="-285750">
              <a:buFont typeface="Arial" panose="020B0604020202020204" pitchFamily="34" charset="0"/>
              <a:buChar char="•"/>
            </a:pPr>
            <a:r>
              <a:rPr lang="en-US" dirty="0" smtClean="0"/>
              <a:t>Terrigenous fraction by Loss On Ignition (LOI)</a:t>
            </a:r>
            <a:endParaRPr lang="en-US" dirty="0"/>
          </a:p>
        </p:txBody>
      </p:sp>
    </p:spTree>
    <p:extLst>
      <p:ext uri="{BB962C8B-B14F-4D97-AF65-F5344CB8AC3E}">
        <p14:creationId xmlns:p14="http://schemas.microsoft.com/office/powerpoint/2010/main" val="39767057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784903" y="304516"/>
            <a:ext cx="1333507" cy="461665"/>
          </a:xfrm>
          <a:prstGeom prst="rect">
            <a:avLst/>
          </a:prstGeom>
          <a:noFill/>
        </p:spPr>
        <p:txBody>
          <a:bodyPr wrap="none" rtlCol="0">
            <a:spAutoFit/>
          </a:bodyPr>
          <a:lstStyle/>
          <a:p>
            <a:r>
              <a:rPr lang="en-US" sz="2400" b="1" u="sng" dirty="0" smtClean="0"/>
              <a:t>Methods</a:t>
            </a:r>
            <a:endParaRPr lang="en-US" sz="2400" b="1" u="sng" dirty="0"/>
          </a:p>
        </p:txBody>
      </p:sp>
      <p:grpSp>
        <p:nvGrpSpPr>
          <p:cNvPr id="10" name="Group 9"/>
          <p:cNvGrpSpPr/>
          <p:nvPr/>
        </p:nvGrpSpPr>
        <p:grpSpPr>
          <a:xfrm>
            <a:off x="831051" y="3839733"/>
            <a:ext cx="7919490" cy="1680389"/>
            <a:chOff x="520208" y="1354767"/>
            <a:chExt cx="7919490" cy="1680389"/>
          </a:xfrm>
        </p:grpSpPr>
        <p:sp>
          <p:nvSpPr>
            <p:cNvPr id="4" name="TextBox 3"/>
            <p:cNvSpPr txBox="1"/>
            <p:nvPr/>
          </p:nvSpPr>
          <p:spPr>
            <a:xfrm>
              <a:off x="520208" y="1354767"/>
              <a:ext cx="7609379" cy="1015663"/>
            </a:xfrm>
            <a:prstGeom prst="rect">
              <a:avLst/>
            </a:prstGeom>
            <a:noFill/>
          </p:spPr>
          <p:txBody>
            <a:bodyPr wrap="square" rtlCol="0">
              <a:spAutoFit/>
            </a:bodyPr>
            <a:lstStyle/>
            <a:p>
              <a:r>
                <a:rPr lang="en-US" sz="2400" b="1" u="sng" dirty="0" smtClean="0"/>
                <a:t>Spatial Distribution</a:t>
              </a:r>
            </a:p>
            <a:p>
              <a:pPr marL="285750" indent="-285750">
                <a:buFont typeface="Arial" panose="020B0604020202020204" pitchFamily="34" charset="0"/>
                <a:buChar char="•"/>
              </a:pPr>
              <a:r>
                <a:rPr lang="en-US" dirty="0" smtClean="0"/>
                <a:t>Compare flow direction or distance from the stream</a:t>
              </a:r>
            </a:p>
            <a:p>
              <a:pPr marL="285750" indent="-285750">
                <a:buFont typeface="Arial" panose="020B0604020202020204" pitchFamily="34" charset="0"/>
                <a:buChar char="•"/>
              </a:pPr>
              <a:r>
                <a:rPr lang="en-US" dirty="0"/>
                <a:t>N</a:t>
              </a:r>
              <a:r>
                <a:rPr lang="en-US" dirty="0" smtClean="0"/>
                <a:t>ormalized sediment accumulation will be compared among traps</a:t>
              </a:r>
            </a:p>
          </p:txBody>
        </p:sp>
        <mc:AlternateContent xmlns:mc="http://schemas.openxmlformats.org/markup-compatibility/2006" xmlns:a14="http://schemas.microsoft.com/office/drawing/2010/main">
          <mc:Choice Requires="a14">
            <p:sp>
              <p:nvSpPr>
                <p:cNvPr id="6" name="Rectangle 5"/>
                <p:cNvSpPr/>
                <p:nvPr/>
              </p:nvSpPr>
              <p:spPr>
                <a:xfrm>
                  <a:off x="1090002" y="2299421"/>
                  <a:ext cx="2852063" cy="67518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𝑖</m:t>
                                </m:r>
                              </m:sub>
                            </m:sSub>
                            <m:d>
                              <m:dPr>
                                <m:ctrlPr>
                                  <a:rPr lang="en-US" i="1">
                                    <a:latin typeface="Cambria Math" panose="02040503050406030204" pitchFamily="18" charset="0"/>
                                  </a:rPr>
                                </m:ctrlPr>
                              </m:dPr>
                              <m:e>
                                <m:r>
                                  <a:rPr lang="en-US" i="1">
                                    <a:latin typeface="Cambria Math" panose="02040503050406030204" pitchFamily="18" charset="0"/>
                                  </a:rPr>
                                  <m:t>𝑡</m:t>
                                </m:r>
                              </m:e>
                            </m:d>
                          </m:num>
                          <m:den>
                            <m:sSub>
                              <m:sSubPr>
                                <m:ctrlPr>
                                  <a:rPr lang="en-US" i="1">
                                    <a:latin typeface="Cambria Math" panose="02040503050406030204" pitchFamily="18" charset="0"/>
                                  </a:rPr>
                                </m:ctrlPr>
                              </m:sSubPr>
                              <m:e>
                                <m:r>
                                  <a:rPr lang="en-US" i="1">
                                    <a:latin typeface="Cambria Math" panose="02040503050406030204" pitchFamily="18" charset="0"/>
                                  </a:rPr>
                                  <m:t>𝑆𝑒𝑑𝐴𝑐𝑐</m:t>
                                </m:r>
                              </m:e>
                              <m:sub>
                                <m:r>
                                  <a:rPr lang="en-US" i="1">
                                    <a:latin typeface="Cambria Math" panose="02040503050406030204" pitchFamily="18" charset="0"/>
                                  </a:rPr>
                                  <m:t>𝑀𝐴𝑋</m:t>
                                </m:r>
                              </m:sub>
                            </m:sSub>
                          </m:den>
                        </m:f>
                        <m:r>
                          <a:rPr lang="en-US" i="0">
                            <a:latin typeface="Cambria Math" panose="02040503050406030204" pitchFamily="18" charset="0"/>
                          </a:rPr>
                          <m:t>=</m:t>
                        </m:r>
                        <m:r>
                          <a:rPr lang="en-US" i="1" smtClean="0">
                            <a:latin typeface="Cambria Math" panose="02040503050406030204" pitchFamily="18" charset="0"/>
                          </a:rPr>
                          <m:t>𝑓</m:t>
                        </m:r>
                        <m:d>
                          <m:dPr>
                            <m:ctrlPr>
                              <a:rPr lang="en-US" i="1" smtClean="0">
                                <a:latin typeface="Cambria Math" panose="02040503050406030204" pitchFamily="18" charset="0"/>
                              </a:rPr>
                            </m:ctrlPr>
                          </m:dPr>
                          <m:e>
                            <m:sSub>
                              <m:sSubPr>
                                <m:ctrlPr>
                                  <a:rPr lang="en-US" i="1" smtClean="0">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𝜃</m:t>
                                </m:r>
                                <m:r>
                                  <a:rPr lang="en-US" i="1">
                                    <a:latin typeface="Cambria Math" panose="02040503050406030204" pitchFamily="18" charset="0"/>
                                  </a:rPr>
                                  <m:t>𝑖</m:t>
                                </m:r>
                              </m:sub>
                            </m:sSub>
                            <m:r>
                              <a:rPr lang="en-US" i="0">
                                <a:latin typeface="Cambria Math" panose="02040503050406030204" pitchFamily="18" charset="0"/>
                              </a:rPr>
                              <m:t>(</m:t>
                            </m:r>
                            <m:r>
                              <a:rPr lang="en-US" i="1">
                                <a:latin typeface="Cambria Math" panose="02040503050406030204" pitchFamily="18" charset="0"/>
                              </a:rPr>
                              <m:t>𝑡</m:t>
                            </m:r>
                            <m:r>
                              <a:rPr lang="en-US" i="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𝑑</m:t>
                                </m:r>
                              </m:e>
                              <m:sub>
                                <m:r>
                                  <a:rPr lang="en-US" i="1">
                                    <a:latin typeface="Cambria Math" panose="02040503050406030204" pitchFamily="18" charset="0"/>
                                  </a:rPr>
                                  <m:t>𝑖</m:t>
                                </m:r>
                              </m:sub>
                            </m:sSub>
                          </m:e>
                        </m:d>
                      </m:oMath>
                    </m:oMathPara>
                  </a14:m>
                  <a:endParaRPr lang="en-US" dirty="0"/>
                </a:p>
              </p:txBody>
            </p:sp>
          </mc:Choice>
          <mc:Fallback xmlns="">
            <p:sp>
              <p:nvSpPr>
                <p:cNvPr id="6" name="Rectangle 5"/>
                <p:cNvSpPr>
                  <a:spLocks noRot="1" noChangeAspect="1" noMove="1" noResize="1" noEditPoints="1" noAdjustHandles="1" noChangeArrowheads="1" noChangeShapeType="1" noTextEdit="1"/>
                </p:cNvSpPr>
                <p:nvPr/>
              </p:nvSpPr>
              <p:spPr>
                <a:xfrm>
                  <a:off x="1090002" y="2299421"/>
                  <a:ext cx="2852063" cy="675185"/>
                </a:xfrm>
                <a:prstGeom prst="rect">
                  <a:avLst/>
                </a:prstGeom>
                <a:blipFill rotWithShape="0">
                  <a:blip r:embed="rId3"/>
                  <a:stretch>
                    <a:fillRect/>
                  </a:stretch>
                </a:blipFill>
              </p:spPr>
              <p:txBody>
                <a:bodyPr/>
                <a:lstStyle/>
                <a:p>
                  <a:r>
                    <a:rPr lang="en-US">
                      <a:noFill/>
                    </a:rPr>
                    <a:t> </a:t>
                  </a:r>
                </a:p>
              </p:txBody>
            </p:sp>
          </mc:Fallback>
        </mc:AlternateContent>
        <p:sp>
          <p:nvSpPr>
            <p:cNvPr id="7" name="TextBox 6"/>
            <p:cNvSpPr txBox="1"/>
            <p:nvPr/>
          </p:nvSpPr>
          <p:spPr>
            <a:xfrm>
              <a:off x="4324897" y="2511936"/>
              <a:ext cx="4114801" cy="523220"/>
            </a:xfrm>
            <a:prstGeom prst="rect">
              <a:avLst/>
            </a:prstGeom>
            <a:noFill/>
          </p:spPr>
          <p:txBody>
            <a:bodyPr wrap="square" rtlCol="0">
              <a:spAutoFit/>
            </a:bodyPr>
            <a:lstStyle/>
            <a:p>
              <a:r>
                <a:rPr lang="en-US" sz="1400" dirty="0"/>
                <a:t> </a:t>
              </a:r>
              <a:r>
                <a:rPr lang="en-US" sz="1400" dirty="0" err="1"/>
                <a:t>V</a:t>
              </a:r>
              <a:r>
                <a:rPr lang="en-US" sz="1400" baseline="-25000" dirty="0" err="1"/>
                <a:t>ϴi</a:t>
              </a:r>
              <a:r>
                <a:rPr lang="en-US" sz="1400" baseline="-25000" dirty="0"/>
                <a:t> </a:t>
              </a:r>
              <a:r>
                <a:rPr lang="en-US" sz="1400" dirty="0"/>
                <a:t>=</a:t>
              </a:r>
              <a:r>
                <a:rPr lang="en-US" sz="1400" dirty="0" smtClean="0"/>
                <a:t> </a:t>
              </a:r>
              <a:r>
                <a:rPr lang="en-US" sz="1400" dirty="0"/>
                <a:t>mean flow velocity </a:t>
              </a:r>
              <a:r>
                <a:rPr lang="en-US" sz="1400" dirty="0" smtClean="0"/>
                <a:t>away </a:t>
              </a:r>
              <a:r>
                <a:rPr lang="en-US" sz="1400" dirty="0"/>
                <a:t>from the stream </a:t>
              </a:r>
              <a:r>
                <a:rPr lang="en-US" sz="1400" dirty="0" smtClean="0"/>
                <a:t>mouth</a:t>
              </a:r>
            </a:p>
            <a:p>
              <a:r>
                <a:rPr lang="en-US" sz="1400" dirty="0" smtClean="0"/>
                <a:t>d</a:t>
              </a:r>
              <a:r>
                <a:rPr lang="en-US" sz="1400" baseline="-25000" dirty="0" smtClean="0"/>
                <a:t>i</a:t>
              </a:r>
              <a:r>
                <a:rPr lang="en-US" sz="1400" dirty="0" smtClean="0"/>
                <a:t> = distance from the stream mouth at location i.</a:t>
              </a:r>
              <a:endParaRPr lang="en-US" sz="1400" dirty="0"/>
            </a:p>
          </p:txBody>
        </p:sp>
      </p:grpSp>
      <p:grpSp>
        <p:nvGrpSpPr>
          <p:cNvPr id="42" name="Group 41"/>
          <p:cNvGrpSpPr/>
          <p:nvPr/>
        </p:nvGrpSpPr>
        <p:grpSpPr>
          <a:xfrm>
            <a:off x="831051" y="1060566"/>
            <a:ext cx="7349696" cy="3095155"/>
            <a:chOff x="831051" y="573538"/>
            <a:chExt cx="7349696" cy="3095155"/>
          </a:xfrm>
        </p:grpSpPr>
        <p:grpSp>
          <p:nvGrpSpPr>
            <p:cNvPr id="38" name="Group 37"/>
            <p:cNvGrpSpPr/>
            <p:nvPr/>
          </p:nvGrpSpPr>
          <p:grpSpPr>
            <a:xfrm>
              <a:off x="831051" y="573538"/>
              <a:ext cx="7349696" cy="2791440"/>
              <a:chOff x="831051" y="573538"/>
              <a:chExt cx="7349696" cy="2791440"/>
            </a:xfrm>
          </p:grpSpPr>
          <p:grpSp>
            <p:nvGrpSpPr>
              <p:cNvPr id="36" name="Group 35"/>
              <p:cNvGrpSpPr/>
              <p:nvPr/>
            </p:nvGrpSpPr>
            <p:grpSpPr>
              <a:xfrm>
                <a:off x="2469996" y="993272"/>
                <a:ext cx="5710751" cy="2371706"/>
                <a:chOff x="2965311" y="535348"/>
                <a:chExt cx="5710751" cy="2371706"/>
              </a:xfrm>
            </p:grpSpPr>
            <p:grpSp>
              <p:nvGrpSpPr>
                <p:cNvPr id="18" name="Group 17"/>
                <p:cNvGrpSpPr/>
                <p:nvPr/>
              </p:nvGrpSpPr>
              <p:grpSpPr>
                <a:xfrm>
                  <a:off x="3043338" y="1226333"/>
                  <a:ext cx="2911631" cy="644829"/>
                  <a:chOff x="3784903" y="1164667"/>
                  <a:chExt cx="2911631" cy="644829"/>
                </a:xfrm>
              </p:grpSpPr>
              <mc:AlternateContent xmlns:mc="http://schemas.openxmlformats.org/markup-compatibility/2006" xmlns:a14="http://schemas.microsoft.com/office/drawing/2010/main">
                <mc:Choice Requires="a14">
                  <p:sp>
                    <p:nvSpPr>
                      <p:cNvPr id="12" name="Rectangle 11"/>
                      <p:cNvSpPr/>
                      <p:nvPr/>
                    </p:nvSpPr>
                    <p:spPr>
                      <a:xfrm>
                        <a:off x="3784903" y="1440164"/>
                        <a:ext cx="291163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𝑖</m:t>
                                  </m:r>
                                </m:sub>
                              </m:sSub>
                              <m:r>
                                <a:rPr lang="en-US" i="0">
                                  <a:latin typeface="Cambria Math" panose="02040503050406030204" pitchFamily="18" charset="0"/>
                                </a:rPr>
                                <m:t>(</m:t>
                              </m:r>
                              <m:r>
                                <a:rPr lang="en-US" i="1">
                                  <a:latin typeface="Cambria Math" panose="02040503050406030204" pitchFamily="18" charset="0"/>
                                </a:rPr>
                                <m:t>𝑡</m:t>
                              </m:r>
                              <m:r>
                                <a:rPr lang="en-US" i="0">
                                  <a:latin typeface="Cambria Math" panose="02040503050406030204" pitchFamily="18" charset="0"/>
                                </a:rPr>
                                <m:t>)=</m:t>
                              </m:r>
                              <m:r>
                                <a:rPr lang="en-US" i="1">
                                  <a:latin typeface="Cambria Math" panose="02040503050406030204" pitchFamily="18" charset="0"/>
                                </a:rPr>
                                <m:t>𝑓</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𝑤</m:t>
                                      </m:r>
                                    </m:sub>
                                  </m:sSub>
                                  <m:r>
                                    <a:rPr lang="en-US" i="0">
                                      <a:latin typeface="Cambria Math" panose="02040503050406030204" pitchFamily="18" charset="0"/>
                                    </a:rPr>
                                    <m:t>(</m:t>
                                  </m:r>
                                  <m:r>
                                    <a:rPr lang="en-US" i="1">
                                      <a:latin typeface="Cambria Math" panose="02040503050406030204" pitchFamily="18" charset="0"/>
                                    </a:rPr>
                                    <m:t>𝑡</m:t>
                                  </m:r>
                                  <m:r>
                                    <a:rPr lang="en-US" i="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𝑅</m:t>
                                      </m:r>
                                    </m:e>
                                    <m:sub>
                                      <m:r>
                                        <a:rPr lang="en-US" i="1">
                                          <a:latin typeface="Cambria Math" panose="02040503050406030204" pitchFamily="18" charset="0"/>
                                        </a:rPr>
                                        <m:t>𝑖</m:t>
                                      </m:r>
                                    </m:sub>
                                  </m:sSub>
                                  <m:r>
                                    <a:rPr lang="en-US" i="0">
                                      <a:latin typeface="Cambria Math" panose="02040503050406030204" pitchFamily="18" charset="0"/>
                                    </a:rPr>
                                    <m:t>(</m:t>
                                  </m:r>
                                  <m:r>
                                    <a:rPr lang="en-US" i="1">
                                      <a:latin typeface="Cambria Math" panose="02040503050406030204" pitchFamily="18" charset="0"/>
                                    </a:rPr>
                                    <m:t>𝑡</m:t>
                                  </m:r>
                                  <m:r>
                                    <a:rPr lang="en-US" i="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𝑆𝐵</m:t>
                                      </m:r>
                                    </m:e>
                                    <m:sub>
                                      <m:r>
                                        <a:rPr lang="en-US" i="1">
                                          <a:latin typeface="Cambria Math" panose="02040503050406030204" pitchFamily="18" charset="0"/>
                                        </a:rPr>
                                        <m:t>𝑖</m:t>
                                      </m:r>
                                    </m:sub>
                                  </m:sSub>
                                </m:e>
                              </m:d>
                            </m:oMath>
                          </m:oMathPara>
                        </a14:m>
                        <a:endParaRPr lang="en-US" dirty="0"/>
                      </a:p>
                    </p:txBody>
                  </p:sp>
                </mc:Choice>
                <mc:Fallback xmlns="">
                  <p:sp>
                    <p:nvSpPr>
                      <p:cNvPr id="12" name="Rectangle 11"/>
                      <p:cNvSpPr>
                        <a:spLocks noRot="1" noChangeAspect="1" noMove="1" noResize="1" noEditPoints="1" noAdjustHandles="1" noChangeArrowheads="1" noChangeShapeType="1" noTextEdit="1"/>
                      </p:cNvSpPr>
                      <p:nvPr/>
                    </p:nvSpPr>
                    <p:spPr>
                      <a:xfrm>
                        <a:off x="3784903" y="1440164"/>
                        <a:ext cx="2911631" cy="369332"/>
                      </a:xfrm>
                      <a:prstGeom prst="rect">
                        <a:avLst/>
                      </a:prstGeom>
                      <a:blipFill rotWithShape="0">
                        <a:blip r:embed="rId4"/>
                        <a:stretch>
                          <a:fillRect b="-13333"/>
                        </a:stretch>
                      </a:blipFill>
                    </p:spPr>
                    <p:txBody>
                      <a:bodyPr/>
                      <a:lstStyle/>
                      <a:p>
                        <a:r>
                          <a:rPr lang="en-US">
                            <a:noFill/>
                          </a:rPr>
                          <a:t> </a:t>
                        </a:r>
                      </a:p>
                    </p:txBody>
                  </p:sp>
                </mc:Fallback>
              </mc:AlternateContent>
              <p:sp>
                <p:nvSpPr>
                  <p:cNvPr id="17" name="TextBox 16"/>
                  <p:cNvSpPr txBox="1"/>
                  <p:nvPr/>
                </p:nvSpPr>
                <p:spPr>
                  <a:xfrm>
                    <a:off x="3987118" y="1164667"/>
                    <a:ext cx="2555315" cy="307777"/>
                  </a:xfrm>
                  <a:prstGeom prst="rect">
                    <a:avLst/>
                  </a:prstGeom>
                  <a:noFill/>
                </p:spPr>
                <p:txBody>
                  <a:bodyPr wrap="none" rtlCol="0">
                    <a:spAutoFit/>
                  </a:bodyPr>
                  <a:lstStyle/>
                  <a:p>
                    <a:r>
                      <a:rPr lang="en-US" sz="1400" dirty="0" smtClean="0"/>
                      <a:t>Monthly sediment accumulation</a:t>
                    </a:r>
                    <a:endParaRPr lang="en-US" sz="1400" dirty="0"/>
                  </a:p>
                </p:txBody>
              </p:sp>
            </p:grpSp>
            <p:grpSp>
              <p:nvGrpSpPr>
                <p:cNvPr id="35" name="Group 34"/>
                <p:cNvGrpSpPr/>
                <p:nvPr/>
              </p:nvGrpSpPr>
              <p:grpSpPr>
                <a:xfrm>
                  <a:off x="2965311" y="535348"/>
                  <a:ext cx="5710751" cy="2371706"/>
                  <a:chOff x="2953047" y="481700"/>
                  <a:chExt cx="5710751" cy="2371706"/>
                </a:xfrm>
              </p:grpSpPr>
              <p:grpSp>
                <p:nvGrpSpPr>
                  <p:cNvPr id="32" name="Group 31"/>
                  <p:cNvGrpSpPr/>
                  <p:nvPr/>
                </p:nvGrpSpPr>
                <p:grpSpPr>
                  <a:xfrm>
                    <a:off x="6693063" y="481700"/>
                    <a:ext cx="1970735" cy="1075579"/>
                    <a:chOff x="393121" y="493570"/>
                    <a:chExt cx="1970735" cy="1075579"/>
                  </a:xfrm>
                </p:grpSpPr>
                <p:grpSp>
                  <p:nvGrpSpPr>
                    <p:cNvPr id="31" name="Group 30"/>
                    <p:cNvGrpSpPr/>
                    <p:nvPr/>
                  </p:nvGrpSpPr>
                  <p:grpSpPr>
                    <a:xfrm>
                      <a:off x="393121" y="531537"/>
                      <a:ext cx="1970735" cy="1037612"/>
                      <a:chOff x="361413" y="475071"/>
                      <a:chExt cx="1970735" cy="1037612"/>
                    </a:xfrm>
                  </p:grpSpPr>
                  <mc:AlternateContent xmlns:mc="http://schemas.openxmlformats.org/markup-compatibility/2006" xmlns:a14="http://schemas.microsoft.com/office/drawing/2010/main">
                    <mc:Choice Requires="a14">
                      <p:sp>
                        <p:nvSpPr>
                          <p:cNvPr id="13" name="Rectangle 12"/>
                          <p:cNvSpPr/>
                          <p:nvPr/>
                        </p:nvSpPr>
                        <p:spPr>
                          <a:xfrm>
                            <a:off x="424831" y="664117"/>
                            <a:ext cx="1907317" cy="848566"/>
                          </a:xfrm>
                          <a:prstGeom prst="rect">
                            <a:avLst/>
                          </a:prstGeom>
                          <a:ln>
                            <a:noFill/>
                          </a:ln>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𝑤</m:t>
                                      </m:r>
                                    </m:sub>
                                  </m:sSub>
                                  <m:r>
                                    <a:rPr lang="en-US" i="0">
                                      <a:latin typeface="Cambria Math" panose="02040503050406030204" pitchFamily="18" charset="0"/>
                                    </a:rPr>
                                    <m:t>(</m:t>
                                  </m:r>
                                  <m:r>
                                    <a:rPr lang="en-US" i="1">
                                      <a:latin typeface="Cambria Math" panose="02040503050406030204" pitchFamily="18" charset="0"/>
                                    </a:rPr>
                                    <m:t>𝑡</m:t>
                                  </m:r>
                                  <m:r>
                                    <a:rPr lang="en-US" i="0">
                                      <a:latin typeface="Cambria Math" panose="02040503050406030204" pitchFamily="18" charset="0"/>
                                    </a:rPr>
                                    <m:t>)= </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0">
                                          <a:latin typeface="Cambria Math" panose="02040503050406030204" pitchFamily="18" charset="0"/>
                                        </a:rPr>
                                        <m:t>=1</m:t>
                                      </m:r>
                                    </m:sub>
                                    <m:sup>
                                      <m:r>
                                        <a:rPr lang="en-US" i="1">
                                          <a:latin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rPr>
                                            <m:t>𝑆𝑆𝑌</m:t>
                                          </m:r>
                                        </m:e>
                                        <m:sub>
                                          <m:r>
                                            <a:rPr lang="en-US" i="1">
                                              <a:latin typeface="Cambria Math" panose="02040503050406030204" pitchFamily="18" charset="0"/>
                                            </a:rPr>
                                            <m:t>𝑖</m:t>
                                          </m:r>
                                        </m:sub>
                                      </m:sSub>
                                    </m:e>
                                  </m:nary>
                                </m:oMath>
                              </m:oMathPara>
                            </a14:m>
                            <a:endParaRPr lang="en-US" dirty="0"/>
                          </a:p>
                        </p:txBody>
                      </p:sp>
                    </mc:Choice>
                    <mc:Fallback xmlns="">
                      <p:sp>
                        <p:nvSpPr>
                          <p:cNvPr id="13" name="Rectangle 12"/>
                          <p:cNvSpPr>
                            <a:spLocks noRot="1" noChangeAspect="1" noMove="1" noResize="1" noEditPoints="1" noAdjustHandles="1" noChangeArrowheads="1" noChangeShapeType="1" noTextEdit="1"/>
                          </p:cNvSpPr>
                          <p:nvPr/>
                        </p:nvSpPr>
                        <p:spPr>
                          <a:xfrm>
                            <a:off x="424831" y="664117"/>
                            <a:ext cx="1907317" cy="848566"/>
                          </a:xfrm>
                          <a:prstGeom prst="rect">
                            <a:avLst/>
                          </a:prstGeom>
                          <a:blipFill rotWithShape="0">
                            <a:blip r:embed="rId5"/>
                            <a:stretch>
                              <a:fillRect/>
                            </a:stretch>
                          </a:blipFill>
                          <a:ln>
                            <a:noFill/>
                          </a:ln>
                        </p:spPr>
                        <p:txBody>
                          <a:bodyPr/>
                          <a:lstStyle/>
                          <a:p>
                            <a:r>
                              <a:rPr lang="en-US">
                                <a:noFill/>
                              </a:rPr>
                              <a:t> </a:t>
                            </a:r>
                          </a:p>
                        </p:txBody>
                      </p:sp>
                    </mc:Fallback>
                  </mc:AlternateContent>
                  <p:sp>
                    <p:nvSpPr>
                      <p:cNvPr id="15" name="TextBox 14"/>
                      <p:cNvSpPr txBox="1"/>
                      <p:nvPr/>
                    </p:nvSpPr>
                    <p:spPr>
                      <a:xfrm>
                        <a:off x="361413" y="475071"/>
                        <a:ext cx="1954253" cy="307777"/>
                      </a:xfrm>
                      <a:prstGeom prst="rect">
                        <a:avLst/>
                      </a:prstGeom>
                      <a:noFill/>
                      <a:ln>
                        <a:noFill/>
                      </a:ln>
                    </p:spPr>
                    <p:txBody>
                      <a:bodyPr wrap="none" rtlCol="0">
                        <a:spAutoFit/>
                      </a:bodyPr>
                      <a:lstStyle/>
                      <a:p>
                        <a:r>
                          <a:rPr lang="en-US" sz="1400" dirty="0" smtClean="0"/>
                          <a:t>Monthly sediment input</a:t>
                        </a:r>
                        <a:endParaRPr lang="en-US" sz="1400" dirty="0"/>
                      </a:p>
                    </p:txBody>
                  </p:sp>
                </p:grpSp>
                <p:sp>
                  <p:nvSpPr>
                    <p:cNvPr id="21" name="Rectangle 20"/>
                    <p:cNvSpPr/>
                    <p:nvPr/>
                  </p:nvSpPr>
                  <p:spPr>
                    <a:xfrm>
                      <a:off x="424831" y="493570"/>
                      <a:ext cx="1831783" cy="104952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p:cNvGrpSpPr/>
                  <p:nvPr/>
                </p:nvGrpSpPr>
                <p:grpSpPr>
                  <a:xfrm>
                    <a:off x="6756481" y="1947424"/>
                    <a:ext cx="1869381" cy="905982"/>
                    <a:chOff x="461171" y="1889976"/>
                    <a:chExt cx="1869381" cy="905982"/>
                  </a:xfrm>
                </p:grpSpPr>
                <p:grpSp>
                  <p:nvGrpSpPr>
                    <p:cNvPr id="20" name="Group 19"/>
                    <p:cNvGrpSpPr/>
                    <p:nvPr/>
                  </p:nvGrpSpPr>
                  <p:grpSpPr>
                    <a:xfrm>
                      <a:off x="574302" y="2042024"/>
                      <a:ext cx="1756250" cy="663867"/>
                      <a:chOff x="6996626" y="1904286"/>
                      <a:chExt cx="1756250" cy="711135"/>
                    </a:xfrm>
                  </p:grpSpPr>
                  <mc:AlternateContent xmlns:mc="http://schemas.openxmlformats.org/markup-compatibility/2006" xmlns:a14="http://schemas.microsoft.com/office/drawing/2010/main">
                    <mc:Choice Requires="a14">
                      <p:sp>
                        <p:nvSpPr>
                          <p:cNvPr id="14" name="Rectangle 13"/>
                          <p:cNvSpPr/>
                          <p:nvPr/>
                        </p:nvSpPr>
                        <p:spPr>
                          <a:xfrm>
                            <a:off x="7078560" y="2186906"/>
                            <a:ext cx="1665969" cy="428515"/>
                          </a:xfrm>
                          <a:prstGeom prst="rect">
                            <a:avLst/>
                          </a:prstGeom>
                          <a:ln>
                            <a:noFill/>
                          </a:ln>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𝑅</m:t>
                                      </m:r>
                                    </m:e>
                                    <m:sub>
                                      <m:r>
                                        <a:rPr lang="en-US" i="1">
                                          <a:latin typeface="Cambria Math" panose="02040503050406030204" pitchFamily="18" charset="0"/>
                                        </a:rPr>
                                        <m:t>𝑖</m:t>
                                      </m:r>
                                    </m:sub>
                                  </m:sSub>
                                  <m:d>
                                    <m:dPr>
                                      <m:ctrlPr>
                                        <a:rPr lang="en-US" i="1">
                                          <a:latin typeface="Cambria Math" panose="02040503050406030204" pitchFamily="18" charset="0"/>
                                        </a:rPr>
                                      </m:ctrlPr>
                                    </m:dPr>
                                    <m:e>
                                      <m:r>
                                        <a:rPr lang="en-US" i="1">
                                          <a:latin typeface="Cambria Math" panose="02040503050406030204" pitchFamily="18" charset="0"/>
                                        </a:rPr>
                                        <m:t>𝑡</m:t>
                                      </m:r>
                                    </m:e>
                                  </m:d>
                                  <m:r>
                                    <a:rPr lang="en-US" i="0">
                                      <a:latin typeface="Cambria Math" panose="02040503050406030204" pitchFamily="18" charset="0"/>
                                    </a:rPr>
                                    <m:t>=</m:t>
                                  </m:r>
                                  <m:r>
                                    <a:rPr lang="en-US" i="1">
                                      <a:latin typeface="Cambria Math" panose="02040503050406030204" pitchFamily="18" charset="0"/>
                                    </a:rPr>
                                    <m:t>𝑎</m:t>
                                  </m:r>
                                  <m:sSup>
                                    <m:sSupPr>
                                      <m:ctrlPr>
                                        <a:rPr lang="en-US" i="1">
                                          <a:latin typeface="Cambria Math" panose="02040503050406030204" pitchFamily="18" charset="0"/>
                                        </a:rPr>
                                      </m:ctrlPr>
                                    </m:sSupPr>
                                    <m:e>
                                      <m:acc>
                                        <m:accPr>
                                          <m:chr m:val="̅"/>
                                          <m:ctrlPr>
                                            <a:rPr lang="en-US" i="1">
                                              <a:latin typeface="Cambria Math" panose="02040503050406030204" pitchFamily="18" charset="0"/>
                                            </a:rPr>
                                          </m:ctrlPr>
                                        </m:accPr>
                                        <m:e>
                                          <m:sSub>
                                            <m:sSubPr>
                                              <m:ctrlPr>
                                                <a:rPr lang="en-US" i="1">
                                                  <a:latin typeface="Cambria Math" panose="02040503050406030204" pitchFamily="18" charset="0"/>
                                                </a:rPr>
                                              </m:ctrlPr>
                                            </m:sSubPr>
                                            <m:e>
                                              <m:r>
                                                <a:rPr lang="en-US" i="1">
                                                  <a:latin typeface="Cambria Math" panose="02040503050406030204" pitchFamily="18" charset="0"/>
                                                </a:rPr>
                                                <m:t>𝐻</m:t>
                                              </m:r>
                                            </m:e>
                                            <m:sub>
                                              <m:r>
                                                <a:rPr lang="en-US" i="1">
                                                  <a:latin typeface="Cambria Math" panose="02040503050406030204" pitchFamily="18" charset="0"/>
                                                </a:rPr>
                                                <m:t>𝑠</m:t>
                                              </m:r>
                                            </m:sub>
                                          </m:sSub>
                                        </m:e>
                                      </m:acc>
                                    </m:e>
                                    <m:sup>
                                      <m:r>
                                        <a:rPr lang="en-US" i="0">
                                          <a:latin typeface="Cambria Math" panose="02040503050406030204" pitchFamily="18" charset="0"/>
                                        </a:rPr>
                                        <m:t>−</m:t>
                                      </m:r>
                                      <m:r>
                                        <a:rPr lang="en-US" i="1">
                                          <a:latin typeface="Cambria Math" panose="02040503050406030204" pitchFamily="18" charset="0"/>
                                        </a:rPr>
                                        <m:t>𝑏</m:t>
                                      </m:r>
                                    </m:sup>
                                  </m:sSup>
                                </m:oMath>
                              </m:oMathPara>
                            </a14:m>
                            <a:endParaRPr lang="en-US" dirty="0"/>
                          </a:p>
                        </p:txBody>
                      </p:sp>
                    </mc:Choice>
                    <mc:Fallback xmlns="">
                      <p:sp>
                        <p:nvSpPr>
                          <p:cNvPr id="14" name="Rectangle 13"/>
                          <p:cNvSpPr>
                            <a:spLocks noRot="1" noChangeAspect="1" noMove="1" noResize="1" noEditPoints="1" noAdjustHandles="1" noChangeArrowheads="1" noChangeShapeType="1" noTextEdit="1"/>
                          </p:cNvSpPr>
                          <p:nvPr/>
                        </p:nvSpPr>
                        <p:spPr>
                          <a:xfrm>
                            <a:off x="7078560" y="2186906"/>
                            <a:ext cx="1665969" cy="428515"/>
                          </a:xfrm>
                          <a:prstGeom prst="rect">
                            <a:avLst/>
                          </a:prstGeom>
                          <a:blipFill rotWithShape="0">
                            <a:blip r:embed="rId6"/>
                            <a:stretch>
                              <a:fillRect b="-9231"/>
                            </a:stretch>
                          </a:blipFill>
                          <a:ln>
                            <a:noFill/>
                          </a:ln>
                        </p:spPr>
                        <p:txBody>
                          <a:bodyPr/>
                          <a:lstStyle/>
                          <a:p>
                            <a:r>
                              <a:rPr lang="en-US">
                                <a:noFill/>
                              </a:rPr>
                              <a:t> </a:t>
                            </a:r>
                          </a:p>
                        </p:txBody>
                      </p:sp>
                    </mc:Fallback>
                  </mc:AlternateContent>
                  <p:sp>
                    <p:nvSpPr>
                      <p:cNvPr id="16" name="TextBox 15"/>
                      <p:cNvSpPr txBox="1"/>
                      <p:nvPr/>
                    </p:nvSpPr>
                    <p:spPr>
                      <a:xfrm>
                        <a:off x="6996626" y="1904286"/>
                        <a:ext cx="1756250" cy="307777"/>
                      </a:xfrm>
                      <a:prstGeom prst="rect">
                        <a:avLst/>
                      </a:prstGeom>
                      <a:noFill/>
                      <a:ln>
                        <a:noFill/>
                      </a:ln>
                    </p:spPr>
                    <p:txBody>
                      <a:bodyPr wrap="none" rtlCol="0">
                        <a:spAutoFit/>
                      </a:bodyPr>
                      <a:lstStyle/>
                      <a:p>
                        <a:r>
                          <a:rPr lang="en-US" sz="1400" dirty="0" smtClean="0"/>
                          <a:t>Water residence time</a:t>
                        </a:r>
                        <a:endParaRPr lang="en-US" sz="1400" dirty="0"/>
                      </a:p>
                    </p:txBody>
                  </p:sp>
                </p:grpSp>
                <p:sp>
                  <p:nvSpPr>
                    <p:cNvPr id="22" name="Rectangle 21"/>
                    <p:cNvSpPr/>
                    <p:nvPr/>
                  </p:nvSpPr>
                  <p:spPr>
                    <a:xfrm>
                      <a:off x="461171" y="1889976"/>
                      <a:ext cx="1831783" cy="90598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Rectangle 22"/>
                  <p:cNvSpPr/>
                  <p:nvPr/>
                </p:nvSpPr>
                <p:spPr>
                  <a:xfrm>
                    <a:off x="2953047" y="1154909"/>
                    <a:ext cx="2904256" cy="75756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5872176" y="1734046"/>
                    <a:ext cx="786724" cy="48349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5907447" y="1044100"/>
                    <a:ext cx="801471" cy="42073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34" name="TextBox 33"/>
              <p:cNvSpPr txBox="1"/>
              <p:nvPr/>
            </p:nvSpPr>
            <p:spPr>
              <a:xfrm>
                <a:off x="831051" y="573538"/>
                <a:ext cx="3706592" cy="461665"/>
              </a:xfrm>
              <a:prstGeom prst="rect">
                <a:avLst/>
              </a:prstGeom>
              <a:noFill/>
            </p:spPr>
            <p:txBody>
              <a:bodyPr wrap="none" rtlCol="0">
                <a:spAutoFit/>
              </a:bodyPr>
              <a:lstStyle/>
              <a:p>
                <a:r>
                  <a:rPr lang="en-US" sz="2400" b="1" u="sng" dirty="0" smtClean="0"/>
                  <a:t>Net sediment accumulation</a:t>
                </a:r>
                <a:endParaRPr lang="en-US" sz="2400" b="1" u="sng" dirty="0"/>
              </a:p>
            </p:txBody>
          </p:sp>
        </p:grpSp>
        <p:sp>
          <p:nvSpPr>
            <p:cNvPr id="39" name="TextBox 38"/>
            <p:cNvSpPr txBox="1"/>
            <p:nvPr/>
          </p:nvSpPr>
          <p:spPr>
            <a:xfrm>
              <a:off x="3261494" y="2362881"/>
              <a:ext cx="1321259" cy="369332"/>
            </a:xfrm>
            <a:prstGeom prst="rect">
              <a:avLst/>
            </a:prstGeom>
            <a:noFill/>
          </p:spPr>
          <p:txBody>
            <a:bodyPr wrap="none" rtlCol="0">
              <a:spAutoFit/>
            </a:bodyPr>
            <a:lstStyle/>
            <a:p>
              <a:r>
                <a:rPr lang="en-US" i="1" dirty="0" smtClean="0"/>
                <a:t>Paper Three</a:t>
              </a:r>
              <a:endParaRPr lang="en-US" i="1" dirty="0"/>
            </a:p>
          </p:txBody>
        </p:sp>
        <p:sp>
          <p:nvSpPr>
            <p:cNvPr id="40" name="TextBox 39"/>
            <p:cNvSpPr txBox="1"/>
            <p:nvPr/>
          </p:nvSpPr>
          <p:spPr>
            <a:xfrm>
              <a:off x="6602747" y="1970615"/>
              <a:ext cx="1168781" cy="369332"/>
            </a:xfrm>
            <a:prstGeom prst="rect">
              <a:avLst/>
            </a:prstGeom>
            <a:noFill/>
          </p:spPr>
          <p:txBody>
            <a:bodyPr wrap="none" rtlCol="0">
              <a:spAutoFit/>
            </a:bodyPr>
            <a:lstStyle/>
            <a:p>
              <a:r>
                <a:rPr lang="en-US" i="1" dirty="0" smtClean="0"/>
                <a:t>Paper One</a:t>
              </a:r>
              <a:endParaRPr lang="en-US" i="1" dirty="0"/>
            </a:p>
          </p:txBody>
        </p:sp>
        <p:sp>
          <p:nvSpPr>
            <p:cNvPr id="41" name="TextBox 40"/>
            <p:cNvSpPr txBox="1"/>
            <p:nvPr/>
          </p:nvSpPr>
          <p:spPr>
            <a:xfrm>
              <a:off x="6698081" y="3299361"/>
              <a:ext cx="1164101" cy="369332"/>
            </a:xfrm>
            <a:prstGeom prst="rect">
              <a:avLst/>
            </a:prstGeom>
            <a:noFill/>
          </p:spPr>
          <p:txBody>
            <a:bodyPr wrap="none" rtlCol="0">
              <a:spAutoFit/>
            </a:bodyPr>
            <a:lstStyle/>
            <a:p>
              <a:r>
                <a:rPr lang="en-US" i="1" dirty="0" smtClean="0"/>
                <a:t>Paper Two</a:t>
              </a:r>
              <a:endParaRPr lang="en-US" i="1" dirty="0"/>
            </a:p>
          </p:txBody>
        </p:sp>
      </p:grpSp>
    </p:spTree>
    <p:extLst>
      <p:ext uri="{BB962C8B-B14F-4D97-AF65-F5344CB8AC3E}">
        <p14:creationId xmlns:p14="http://schemas.microsoft.com/office/powerpoint/2010/main" val="18371463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2172" y="461124"/>
            <a:ext cx="8262323" cy="1661993"/>
          </a:xfrm>
          <a:prstGeom prst="rect">
            <a:avLst/>
          </a:prstGeom>
          <a:noFill/>
        </p:spPr>
        <p:txBody>
          <a:bodyPr wrap="square" rtlCol="0">
            <a:spAutoFit/>
          </a:bodyPr>
          <a:lstStyle/>
          <a:p>
            <a:r>
              <a:rPr lang="en-US" sz="2400" b="1" u="sng" dirty="0"/>
              <a:t>T</a:t>
            </a:r>
            <a:r>
              <a:rPr lang="en-US" sz="2400" b="1" u="sng" dirty="0" smtClean="0"/>
              <a:t>emporal Distribution</a:t>
            </a:r>
          </a:p>
          <a:p>
            <a:endParaRPr lang="en-US" sz="2400" b="1" u="sng" dirty="0" smtClean="0"/>
          </a:p>
          <a:p>
            <a:pPr marL="285750" indent="-285750">
              <a:buFont typeface="Arial" panose="020B0604020202020204" pitchFamily="34" charset="0"/>
              <a:buChar char="•"/>
            </a:pPr>
            <a:r>
              <a:rPr lang="en-US" dirty="0"/>
              <a:t>Two time scales of analysis will be used: </a:t>
            </a:r>
            <a:r>
              <a:rPr lang="en-US" dirty="0" smtClean="0"/>
              <a:t>Monthly </a:t>
            </a:r>
            <a:r>
              <a:rPr lang="en-US" dirty="0"/>
              <a:t>and </a:t>
            </a:r>
            <a:r>
              <a:rPr lang="en-US" dirty="0" smtClean="0"/>
              <a:t>Seasonal </a:t>
            </a:r>
            <a:r>
              <a:rPr lang="en-US" dirty="0"/>
              <a:t>(</a:t>
            </a:r>
            <a:r>
              <a:rPr lang="en-US" dirty="0" smtClean="0"/>
              <a:t>dry/wet </a:t>
            </a:r>
            <a:r>
              <a:rPr lang="en-US" dirty="0"/>
              <a:t>season</a:t>
            </a:r>
            <a:r>
              <a:rPr lang="en-US" dirty="0" smtClean="0"/>
              <a:t>)</a:t>
            </a:r>
          </a:p>
          <a:p>
            <a:pPr marL="285750" indent="-285750">
              <a:buFont typeface="Arial" panose="020B0604020202020204" pitchFamily="34" charset="0"/>
              <a:buChar char="•"/>
            </a:pPr>
            <a:r>
              <a:rPr lang="en-US" dirty="0" smtClean="0"/>
              <a:t>May have to investigate daily time scale</a:t>
            </a:r>
          </a:p>
          <a:p>
            <a:endParaRPr lang="en-US" dirty="0"/>
          </a:p>
        </p:txBody>
      </p:sp>
      <p:pic>
        <p:nvPicPr>
          <p:cNvPr id="3" name="Picture 2"/>
          <p:cNvPicPr/>
          <p:nvPr/>
        </p:nvPicPr>
        <p:blipFill rotWithShape="1">
          <a:blip r:embed="rId2" cstate="print">
            <a:extLst>
              <a:ext uri="{28A0092B-C50C-407E-A947-70E740481C1C}">
                <a14:useLocalDpi xmlns:a14="http://schemas.microsoft.com/office/drawing/2010/main" val="0"/>
              </a:ext>
            </a:extLst>
          </a:blip>
          <a:srcRect l="6847" t="1813" r="4429" b="5136"/>
          <a:stretch/>
        </p:blipFill>
        <p:spPr bwMode="auto">
          <a:xfrm>
            <a:off x="682172" y="2123117"/>
            <a:ext cx="7850613" cy="4185189"/>
          </a:xfrm>
          <a:prstGeom prst="rect">
            <a:avLst/>
          </a:prstGeom>
          <a:noFill/>
          <a:ln>
            <a:noFill/>
          </a:ln>
          <a:extLst>
            <a:ext uri="{53640926-AAD7-44D8-BBD7-CCE9431645EC}">
              <a14:shadowObscured xmlns:a14="http://schemas.microsoft.com/office/drawing/2010/main"/>
            </a:ext>
          </a:extLst>
        </p:spPr>
      </p:pic>
      <p:sp>
        <p:nvSpPr>
          <p:cNvPr id="4" name="TextBox 3"/>
          <p:cNvSpPr txBox="1"/>
          <p:nvPr/>
        </p:nvSpPr>
        <p:spPr>
          <a:xfrm>
            <a:off x="4065663" y="3477333"/>
            <a:ext cx="1083630" cy="307777"/>
          </a:xfrm>
          <a:prstGeom prst="rect">
            <a:avLst/>
          </a:prstGeom>
          <a:noFill/>
        </p:spPr>
        <p:txBody>
          <a:bodyPr wrap="none" rtlCol="0">
            <a:spAutoFit/>
          </a:bodyPr>
          <a:lstStyle/>
          <a:p>
            <a:r>
              <a:rPr lang="en-US" sz="1400" dirty="0" smtClean="0">
                <a:solidFill>
                  <a:schemeClr val="bg1"/>
                </a:solidFill>
              </a:rPr>
              <a:t>Net removal</a:t>
            </a:r>
            <a:endParaRPr lang="en-US" sz="1400" dirty="0">
              <a:solidFill>
                <a:schemeClr val="bg1"/>
              </a:solidFill>
            </a:endParaRPr>
          </a:p>
        </p:txBody>
      </p:sp>
      <p:sp>
        <p:nvSpPr>
          <p:cNvPr id="5" name="TextBox 4"/>
          <p:cNvSpPr txBox="1"/>
          <p:nvPr/>
        </p:nvSpPr>
        <p:spPr>
          <a:xfrm>
            <a:off x="1190625" y="3754046"/>
            <a:ext cx="1267335" cy="307777"/>
          </a:xfrm>
          <a:prstGeom prst="rect">
            <a:avLst/>
          </a:prstGeom>
          <a:noFill/>
        </p:spPr>
        <p:txBody>
          <a:bodyPr wrap="none" rtlCol="0">
            <a:spAutoFit/>
          </a:bodyPr>
          <a:lstStyle/>
          <a:p>
            <a:r>
              <a:rPr lang="en-US" sz="1400" dirty="0" smtClean="0">
                <a:solidFill>
                  <a:schemeClr val="bg1"/>
                </a:solidFill>
              </a:rPr>
              <a:t>Net deposition</a:t>
            </a:r>
            <a:endParaRPr lang="en-US" sz="1400" dirty="0">
              <a:solidFill>
                <a:schemeClr val="bg1"/>
              </a:solidFill>
            </a:endParaRPr>
          </a:p>
        </p:txBody>
      </p:sp>
      <p:sp>
        <p:nvSpPr>
          <p:cNvPr id="6" name="TextBox 5"/>
          <p:cNvSpPr txBox="1"/>
          <p:nvPr/>
        </p:nvSpPr>
        <p:spPr>
          <a:xfrm>
            <a:off x="6837638" y="3740657"/>
            <a:ext cx="1267335" cy="307777"/>
          </a:xfrm>
          <a:prstGeom prst="rect">
            <a:avLst/>
          </a:prstGeom>
          <a:noFill/>
        </p:spPr>
        <p:txBody>
          <a:bodyPr wrap="none" rtlCol="0">
            <a:spAutoFit/>
          </a:bodyPr>
          <a:lstStyle/>
          <a:p>
            <a:r>
              <a:rPr lang="en-US" sz="1400" dirty="0" smtClean="0">
                <a:solidFill>
                  <a:schemeClr val="bg1"/>
                </a:solidFill>
              </a:rPr>
              <a:t>Net deposition</a:t>
            </a:r>
            <a:endParaRPr lang="en-US" sz="1400" dirty="0">
              <a:solidFill>
                <a:schemeClr val="bg1"/>
              </a:solidFill>
            </a:endParaRPr>
          </a:p>
        </p:txBody>
      </p:sp>
    </p:spTree>
    <p:extLst>
      <p:ext uri="{BB962C8B-B14F-4D97-AF65-F5344CB8AC3E}">
        <p14:creationId xmlns:p14="http://schemas.microsoft.com/office/powerpoint/2010/main" val="18983747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5022" y="794282"/>
            <a:ext cx="5329151" cy="461665"/>
          </a:xfrm>
          <a:prstGeom prst="rect">
            <a:avLst/>
          </a:prstGeom>
          <a:noFill/>
        </p:spPr>
        <p:txBody>
          <a:bodyPr wrap="none" rtlCol="0">
            <a:spAutoFit/>
          </a:bodyPr>
          <a:lstStyle/>
          <a:p>
            <a:r>
              <a:rPr lang="en-US" sz="2400" b="1" dirty="0" smtClean="0"/>
              <a:t>Timeline to complete proposed research</a:t>
            </a:r>
            <a:endParaRPr lang="en-US" sz="2400" b="1" dirty="0"/>
          </a:p>
        </p:txBody>
      </p:sp>
      <p:graphicFrame>
        <p:nvGraphicFramePr>
          <p:cNvPr id="4" name="Table 3"/>
          <p:cNvGraphicFramePr>
            <a:graphicFrameLocks noGrp="1"/>
          </p:cNvGraphicFramePr>
          <p:nvPr>
            <p:extLst>
              <p:ext uri="{D42A27DB-BD31-4B8C-83A1-F6EECF244321}">
                <p14:modId xmlns:p14="http://schemas.microsoft.com/office/powerpoint/2010/main" val="1882651237"/>
              </p:ext>
            </p:extLst>
          </p:nvPr>
        </p:nvGraphicFramePr>
        <p:xfrm>
          <a:off x="504496" y="1592316"/>
          <a:ext cx="8355723" cy="3767560"/>
        </p:xfrm>
        <a:graphic>
          <a:graphicData uri="http://schemas.openxmlformats.org/drawingml/2006/table">
            <a:tbl>
              <a:tblPr firstRow="1" bandRow="1">
                <a:tableStyleId>{073A0DAA-6AF3-43AB-8588-CEC1D06C72B9}</a:tableStyleId>
              </a:tblPr>
              <a:tblGrid>
                <a:gridCol w="1304073"/>
                <a:gridCol w="2157354"/>
                <a:gridCol w="2447148"/>
                <a:gridCol w="2447148"/>
              </a:tblGrid>
              <a:tr h="363882">
                <a:tc>
                  <a:txBody>
                    <a:bodyPr/>
                    <a:lstStyle/>
                    <a:p>
                      <a:r>
                        <a:rPr lang="en-US" dirty="0" smtClean="0"/>
                        <a:t>Month</a:t>
                      </a:r>
                      <a:endParaRPr lang="en-US" dirty="0"/>
                    </a:p>
                  </a:txBody>
                  <a:tcPr/>
                </a:tc>
                <a:tc>
                  <a:txBody>
                    <a:bodyPr/>
                    <a:lstStyle/>
                    <a:p>
                      <a:r>
                        <a:rPr lang="en-US" dirty="0" smtClean="0"/>
                        <a:t>Paper One</a:t>
                      </a:r>
                      <a:endParaRPr lang="en-US" dirty="0"/>
                    </a:p>
                  </a:txBody>
                  <a:tcPr/>
                </a:tc>
                <a:tc>
                  <a:txBody>
                    <a:bodyPr/>
                    <a:lstStyle/>
                    <a:p>
                      <a:r>
                        <a:rPr lang="en-US" dirty="0" smtClean="0"/>
                        <a:t>Paper</a:t>
                      </a:r>
                      <a:r>
                        <a:rPr lang="en-US" baseline="0" dirty="0" smtClean="0"/>
                        <a:t> Two</a:t>
                      </a:r>
                      <a:endParaRPr lang="en-US" dirty="0"/>
                    </a:p>
                  </a:txBody>
                  <a:tcPr/>
                </a:tc>
                <a:tc>
                  <a:txBody>
                    <a:bodyPr/>
                    <a:lstStyle/>
                    <a:p>
                      <a:r>
                        <a:rPr lang="en-US" dirty="0" smtClean="0"/>
                        <a:t>Paper Three</a:t>
                      </a:r>
                      <a:endParaRPr lang="en-US" dirty="0"/>
                    </a:p>
                  </a:txBody>
                  <a:tcPr/>
                </a:tc>
              </a:tr>
              <a:tr h="422517">
                <a:tc>
                  <a:txBody>
                    <a:bodyPr/>
                    <a:lstStyle/>
                    <a:p>
                      <a:r>
                        <a:rPr lang="en-US" sz="1600" dirty="0" smtClean="0"/>
                        <a:t>September</a:t>
                      </a:r>
                    </a:p>
                  </a:txBody>
                  <a:tcPr/>
                </a:tc>
                <a:tc>
                  <a:txBody>
                    <a:bodyPr/>
                    <a:lstStyle/>
                    <a:p>
                      <a:r>
                        <a:rPr lang="en-US" sz="1600" smtClean="0"/>
                        <a:t>Manuscript</a:t>
                      </a:r>
                      <a:r>
                        <a:rPr lang="en-US" sz="1600" baseline="0" smtClean="0"/>
                        <a:t> preparation</a:t>
                      </a:r>
                      <a:endParaRPr lang="en-US" sz="1600" dirty="0"/>
                    </a:p>
                  </a:txBody>
                  <a:tcPr/>
                </a:tc>
                <a:tc>
                  <a:txBody>
                    <a:bodyPr/>
                    <a:lstStyle/>
                    <a:p>
                      <a:r>
                        <a:rPr lang="en-US" sz="1600" smtClean="0"/>
                        <a:t>Manuscript</a:t>
                      </a:r>
                      <a:r>
                        <a:rPr lang="en-US" sz="1600" baseline="0" smtClean="0"/>
                        <a:t> preparation</a:t>
                      </a:r>
                      <a:endParaRPr lang="en-US" sz="1600" dirty="0"/>
                    </a:p>
                  </a:txBody>
                  <a:tcPr/>
                </a:tc>
                <a:tc>
                  <a:txBody>
                    <a:bodyPr/>
                    <a:lstStyle/>
                    <a:p>
                      <a:r>
                        <a:rPr lang="en-US" sz="1600" dirty="0" smtClean="0"/>
                        <a:t>Field work</a:t>
                      </a:r>
                      <a:endParaRPr lang="en-US" sz="1600" dirty="0"/>
                    </a:p>
                  </a:txBody>
                  <a:tcPr/>
                </a:tc>
              </a:tr>
              <a:tr h="432109">
                <a:tc>
                  <a:txBody>
                    <a:bodyPr/>
                    <a:lstStyle/>
                    <a:p>
                      <a:r>
                        <a:rPr lang="en-US" sz="1600" dirty="0" smtClean="0"/>
                        <a:t>October</a:t>
                      </a:r>
                      <a:endParaRPr lang="en-US" sz="1600" dirty="0"/>
                    </a:p>
                  </a:txBody>
                  <a:tcPr/>
                </a:tc>
                <a:tc>
                  <a:txBody>
                    <a:bodyPr/>
                    <a:lstStyle/>
                    <a:p>
                      <a:r>
                        <a:rPr lang="en-US" sz="1600" dirty="0" smtClean="0"/>
                        <a:t>Manuscript</a:t>
                      </a:r>
                      <a:r>
                        <a:rPr lang="en-US" sz="1600" baseline="0" dirty="0" smtClean="0"/>
                        <a:t> preparation</a:t>
                      </a:r>
                      <a:endParaRPr lang="en-US" sz="1600" dirty="0"/>
                    </a:p>
                  </a:txBody>
                  <a:tcPr/>
                </a:tc>
                <a:tc>
                  <a:txBody>
                    <a:bodyPr/>
                    <a:lstStyle/>
                    <a:p>
                      <a:r>
                        <a:rPr lang="en-US" sz="1600" dirty="0" smtClean="0"/>
                        <a:t>Manuscript</a:t>
                      </a:r>
                      <a:r>
                        <a:rPr lang="en-US" sz="1600" baseline="0" dirty="0" smtClean="0"/>
                        <a:t> preparation</a:t>
                      </a:r>
                      <a:endParaRPr lang="en-US" sz="1600" dirty="0"/>
                    </a:p>
                  </a:txBody>
                  <a:tcPr/>
                </a:tc>
                <a:tc>
                  <a:txBody>
                    <a:bodyPr/>
                    <a:lstStyle/>
                    <a:p>
                      <a:r>
                        <a:rPr lang="en-US" sz="1600" smtClean="0"/>
                        <a:t>Field work</a:t>
                      </a:r>
                      <a:endParaRPr lang="en-US" sz="1600" dirty="0"/>
                    </a:p>
                  </a:txBody>
                  <a:tcPr/>
                </a:tc>
              </a:tr>
              <a:tr h="363882">
                <a:tc>
                  <a:txBody>
                    <a:bodyPr/>
                    <a:lstStyle/>
                    <a:p>
                      <a:r>
                        <a:rPr lang="en-US" sz="1600" dirty="0" smtClean="0"/>
                        <a:t>November</a:t>
                      </a:r>
                      <a:endParaRPr lang="en-US" sz="1600" dirty="0"/>
                    </a:p>
                  </a:txBody>
                  <a:tcPr/>
                </a:tc>
                <a:tc>
                  <a:txBody>
                    <a:bodyPr/>
                    <a:lstStyle/>
                    <a:p>
                      <a:r>
                        <a:rPr lang="en-US" sz="1600" dirty="0" smtClean="0"/>
                        <a:t>Manuscript</a:t>
                      </a:r>
                      <a:r>
                        <a:rPr lang="en-US" sz="1600" baseline="0" dirty="0" smtClean="0"/>
                        <a:t> preparation</a:t>
                      </a:r>
                      <a:endParaRPr lang="en-US" sz="1600" dirty="0"/>
                    </a:p>
                  </a:txBody>
                  <a:tcPr/>
                </a:tc>
                <a:tc>
                  <a:txBody>
                    <a:bodyPr/>
                    <a:lstStyle/>
                    <a:p>
                      <a:r>
                        <a:rPr lang="en-US" sz="1600" dirty="0" smtClean="0"/>
                        <a:t>Manuscript</a:t>
                      </a:r>
                      <a:r>
                        <a:rPr lang="en-US" sz="1600" baseline="0" dirty="0" smtClean="0"/>
                        <a:t> preparation</a:t>
                      </a:r>
                      <a:endParaRPr lang="en-US" sz="1600" dirty="0"/>
                    </a:p>
                  </a:txBody>
                  <a:tcPr/>
                </a:tc>
                <a:tc>
                  <a:txBody>
                    <a:bodyPr/>
                    <a:lstStyle/>
                    <a:p>
                      <a:r>
                        <a:rPr lang="en-US" sz="1600" smtClean="0"/>
                        <a:t>Field work</a:t>
                      </a:r>
                      <a:endParaRPr lang="en-US" sz="1600" dirty="0"/>
                    </a:p>
                  </a:txBody>
                  <a:tcPr/>
                </a:tc>
              </a:tr>
              <a:tr h="363882">
                <a:tc>
                  <a:txBody>
                    <a:bodyPr/>
                    <a:lstStyle/>
                    <a:p>
                      <a:r>
                        <a:rPr lang="en-US" sz="1600" dirty="0" smtClean="0"/>
                        <a:t>December</a:t>
                      </a:r>
                      <a:endParaRPr lang="en-US" sz="1600" dirty="0"/>
                    </a:p>
                  </a:txBody>
                  <a:tcPr/>
                </a:tc>
                <a:tc>
                  <a:txBody>
                    <a:bodyPr/>
                    <a:lstStyle/>
                    <a:p>
                      <a:r>
                        <a:rPr lang="en-US" sz="1600" dirty="0" smtClean="0"/>
                        <a:t>Manuscript</a:t>
                      </a:r>
                      <a:r>
                        <a:rPr lang="en-US" sz="1600" baseline="0" dirty="0" smtClean="0"/>
                        <a:t> preparation</a:t>
                      </a:r>
                      <a:endParaRPr lang="en-US" sz="1600" dirty="0"/>
                    </a:p>
                  </a:txBody>
                  <a:tcPr/>
                </a:tc>
                <a:tc>
                  <a:txBody>
                    <a:bodyPr/>
                    <a:lstStyle/>
                    <a:p>
                      <a:r>
                        <a:rPr lang="en-US" sz="1600" dirty="0" smtClean="0"/>
                        <a:t>Manuscript</a:t>
                      </a:r>
                      <a:r>
                        <a:rPr lang="en-US" sz="1600" baseline="0" dirty="0" smtClean="0"/>
                        <a:t> preparation</a:t>
                      </a:r>
                      <a:endParaRPr lang="en-US" sz="1600" dirty="0"/>
                    </a:p>
                  </a:txBody>
                  <a:tcPr/>
                </a:tc>
                <a:tc>
                  <a:txBody>
                    <a:bodyPr/>
                    <a:lstStyle/>
                    <a:p>
                      <a:r>
                        <a:rPr lang="en-US" sz="1600" dirty="0" smtClean="0"/>
                        <a:t>Field work</a:t>
                      </a:r>
                      <a:endParaRPr lang="en-US" sz="1600" dirty="0"/>
                    </a:p>
                  </a:txBody>
                  <a:tcPr/>
                </a:tc>
              </a:tr>
              <a:tr h="363882">
                <a:tc>
                  <a:txBody>
                    <a:bodyPr/>
                    <a:lstStyle/>
                    <a:p>
                      <a:r>
                        <a:rPr lang="en-US" sz="1600" dirty="0" smtClean="0"/>
                        <a:t>January</a:t>
                      </a:r>
                      <a:endParaRPr lang="en-US" sz="1600" dirty="0"/>
                    </a:p>
                  </a:txBody>
                  <a:tcPr/>
                </a:tc>
                <a:tc>
                  <a:txBody>
                    <a:bodyPr/>
                    <a:lstStyle/>
                    <a:p>
                      <a:r>
                        <a:rPr lang="en-US" sz="1600" dirty="0" smtClean="0"/>
                        <a:t>Manuscript</a:t>
                      </a:r>
                      <a:r>
                        <a:rPr lang="en-US" sz="1600" baseline="0" dirty="0" smtClean="0"/>
                        <a:t> preparation</a:t>
                      </a:r>
                      <a:endParaRPr lang="en-US" sz="1600" dirty="0"/>
                    </a:p>
                  </a:txBody>
                  <a:tcPr/>
                </a:tc>
                <a:tc>
                  <a:txBody>
                    <a:bodyPr/>
                    <a:lstStyle/>
                    <a:p>
                      <a:r>
                        <a:rPr lang="en-US" sz="1600" dirty="0" smtClean="0"/>
                        <a:t>Manuscript</a:t>
                      </a:r>
                      <a:r>
                        <a:rPr lang="en-US" sz="1600" baseline="0" dirty="0" smtClean="0"/>
                        <a:t> preparation</a:t>
                      </a:r>
                      <a:endParaRPr lang="en-US" sz="1600" dirty="0"/>
                    </a:p>
                  </a:txBody>
                  <a:tcPr/>
                </a:tc>
                <a:tc>
                  <a:txBody>
                    <a:bodyPr/>
                    <a:lstStyle/>
                    <a:p>
                      <a:r>
                        <a:rPr lang="en-US" sz="1600" dirty="0" smtClean="0"/>
                        <a:t>Sample</a:t>
                      </a:r>
                      <a:r>
                        <a:rPr lang="en-US" sz="1600" baseline="0" dirty="0" smtClean="0"/>
                        <a:t> analysis</a:t>
                      </a:r>
                      <a:endParaRPr lang="en-US" sz="1600" dirty="0"/>
                    </a:p>
                  </a:txBody>
                  <a:tcPr/>
                </a:tc>
              </a:tr>
              <a:tr h="363882">
                <a:tc>
                  <a:txBody>
                    <a:bodyPr/>
                    <a:lstStyle/>
                    <a:p>
                      <a:r>
                        <a:rPr lang="en-US" sz="1600" dirty="0" smtClean="0"/>
                        <a:t>February</a:t>
                      </a:r>
                      <a:endParaRPr lang="en-US" sz="1600" dirty="0"/>
                    </a:p>
                  </a:txBody>
                  <a:tcPr/>
                </a:tc>
                <a:tc>
                  <a:txBody>
                    <a:bodyPr/>
                    <a:lstStyle/>
                    <a:p>
                      <a:r>
                        <a:rPr lang="en-US" sz="1600" dirty="0" smtClean="0"/>
                        <a:t>Manuscript</a:t>
                      </a:r>
                      <a:r>
                        <a:rPr lang="en-US" sz="1600" baseline="0" dirty="0" smtClean="0"/>
                        <a:t> preparation</a:t>
                      </a:r>
                      <a:endParaRPr lang="en-US" sz="1600" dirty="0"/>
                    </a:p>
                  </a:txBody>
                  <a:tcPr/>
                </a:tc>
                <a:tc>
                  <a:txBody>
                    <a:bodyPr/>
                    <a:lstStyle/>
                    <a:p>
                      <a:r>
                        <a:rPr lang="en-US" sz="1600" dirty="0" smtClean="0"/>
                        <a:t>Manuscript</a:t>
                      </a:r>
                      <a:r>
                        <a:rPr lang="en-US" sz="1600" baseline="0" dirty="0" smtClean="0"/>
                        <a:t> preparation</a:t>
                      </a:r>
                      <a:endParaRPr lang="en-US" sz="1600" dirty="0"/>
                    </a:p>
                  </a:txBody>
                  <a:tcPr/>
                </a:tc>
                <a:tc>
                  <a:txBody>
                    <a:bodyPr/>
                    <a:lstStyle/>
                    <a:p>
                      <a:r>
                        <a:rPr lang="en-US" sz="1600" dirty="0" smtClean="0"/>
                        <a:t>Sample analysis</a:t>
                      </a:r>
                      <a:endParaRPr lang="en-US" sz="1600" dirty="0"/>
                    </a:p>
                  </a:txBody>
                  <a:tcPr/>
                </a:tc>
              </a:tr>
              <a:tr h="363882">
                <a:tc>
                  <a:txBody>
                    <a:bodyPr/>
                    <a:lstStyle/>
                    <a:p>
                      <a:r>
                        <a:rPr lang="en-US" sz="1600" dirty="0" smtClean="0"/>
                        <a:t>March</a:t>
                      </a:r>
                      <a:endParaRPr lang="en-US" sz="1600" dirty="0"/>
                    </a:p>
                  </a:txBody>
                  <a:tcPr/>
                </a:tc>
                <a:tc>
                  <a:txBody>
                    <a:bodyPr/>
                    <a:lstStyle/>
                    <a:p>
                      <a:endParaRPr lang="en-US" sz="1600" dirty="0"/>
                    </a:p>
                  </a:txBody>
                  <a:tcPr/>
                </a:tc>
                <a:tc>
                  <a:txBody>
                    <a:bodyPr/>
                    <a:lstStyle/>
                    <a:p>
                      <a:endParaRPr lang="en-US" sz="1600"/>
                    </a:p>
                  </a:txBody>
                  <a:tcPr/>
                </a:tc>
                <a:tc>
                  <a:txBody>
                    <a:bodyPr/>
                    <a:lstStyle/>
                    <a:p>
                      <a:r>
                        <a:rPr lang="en-US" sz="1600" dirty="0" smtClean="0"/>
                        <a:t>Manuscript</a:t>
                      </a:r>
                      <a:r>
                        <a:rPr lang="en-US" sz="1600" baseline="0" dirty="0" smtClean="0"/>
                        <a:t> preparation</a:t>
                      </a:r>
                      <a:endParaRPr lang="en-US" sz="1600" dirty="0"/>
                    </a:p>
                  </a:txBody>
                  <a:tcPr/>
                </a:tc>
              </a:tr>
              <a:tr h="363882">
                <a:tc>
                  <a:txBody>
                    <a:bodyPr/>
                    <a:lstStyle/>
                    <a:p>
                      <a:r>
                        <a:rPr lang="en-US" sz="1600" dirty="0" smtClean="0"/>
                        <a:t>April</a:t>
                      </a:r>
                      <a:endParaRPr lang="en-US" sz="1600" dirty="0"/>
                    </a:p>
                  </a:txBody>
                  <a:tcPr/>
                </a:tc>
                <a:tc>
                  <a:txBody>
                    <a:bodyPr/>
                    <a:lstStyle/>
                    <a:p>
                      <a:endParaRPr lang="en-US" sz="1600" dirty="0"/>
                    </a:p>
                  </a:txBody>
                  <a:tcPr/>
                </a:tc>
                <a:tc>
                  <a:txBody>
                    <a:bodyPr/>
                    <a:lstStyle/>
                    <a:p>
                      <a:endParaRPr lang="en-US" sz="160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Manuscript</a:t>
                      </a:r>
                      <a:r>
                        <a:rPr lang="en-US" sz="1600" baseline="0" dirty="0" smtClean="0"/>
                        <a:t> preparation</a:t>
                      </a:r>
                      <a:endParaRPr lang="en-US" sz="1600" dirty="0" smtClean="0"/>
                    </a:p>
                  </a:txBody>
                  <a:tcPr/>
                </a:tc>
              </a:tr>
              <a:tr h="363882">
                <a:tc>
                  <a:txBody>
                    <a:bodyPr/>
                    <a:lstStyle/>
                    <a:p>
                      <a:r>
                        <a:rPr lang="en-US" sz="1600" dirty="0" smtClean="0"/>
                        <a:t>May</a:t>
                      </a:r>
                      <a:endParaRPr lang="en-US" sz="1600" dirty="0"/>
                    </a:p>
                  </a:txBody>
                  <a:tcPr/>
                </a:tc>
                <a:tc>
                  <a:txBody>
                    <a:bodyPr/>
                    <a:lstStyle/>
                    <a:p>
                      <a:endParaRPr lang="en-US" sz="1600"/>
                    </a:p>
                  </a:txBody>
                  <a:tcPr/>
                </a:tc>
                <a:tc>
                  <a:txBody>
                    <a:bodyPr/>
                    <a:lstStyle/>
                    <a:p>
                      <a:endParaRPr lang="en-US" sz="160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Manuscript</a:t>
                      </a:r>
                      <a:r>
                        <a:rPr lang="en-US" sz="1600" baseline="0" dirty="0" smtClean="0"/>
                        <a:t> preparation</a:t>
                      </a:r>
                      <a:endParaRPr lang="en-US" sz="1600" dirty="0" smtClean="0"/>
                    </a:p>
                  </a:txBody>
                  <a:tcPr/>
                </a:tc>
              </a:tr>
            </a:tbl>
          </a:graphicData>
        </a:graphic>
      </p:graphicFrame>
    </p:spTree>
    <p:extLst>
      <p:ext uri="{BB962C8B-B14F-4D97-AF65-F5344CB8AC3E}">
        <p14:creationId xmlns:p14="http://schemas.microsoft.com/office/powerpoint/2010/main" val="5535422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37130" y="170786"/>
            <a:ext cx="2044470" cy="523220"/>
          </a:xfrm>
          <a:prstGeom prst="rect">
            <a:avLst/>
          </a:prstGeom>
          <a:noFill/>
        </p:spPr>
        <p:txBody>
          <a:bodyPr wrap="none" rtlCol="0">
            <a:spAutoFit/>
          </a:bodyPr>
          <a:lstStyle/>
          <a:p>
            <a:r>
              <a:rPr lang="en-US" sz="2800" b="1" dirty="0" smtClean="0"/>
              <a:t>Introduction</a:t>
            </a:r>
            <a:endParaRPr lang="en-US" sz="2800" b="1" dirty="0"/>
          </a:p>
        </p:txBody>
      </p:sp>
      <p:sp>
        <p:nvSpPr>
          <p:cNvPr id="4" name="TextBox 3"/>
          <p:cNvSpPr txBox="1"/>
          <p:nvPr/>
        </p:nvSpPr>
        <p:spPr>
          <a:xfrm>
            <a:off x="503104" y="821586"/>
            <a:ext cx="8371954" cy="1708160"/>
          </a:xfrm>
          <a:prstGeom prst="rect">
            <a:avLst/>
          </a:prstGeom>
          <a:noFill/>
        </p:spPr>
        <p:txBody>
          <a:bodyPr wrap="square" rtlCol="0">
            <a:spAutoFit/>
          </a:bodyPr>
          <a:lstStyle/>
          <a:p>
            <a:pPr>
              <a:spcAft>
                <a:spcPts val="600"/>
              </a:spcAft>
            </a:pPr>
            <a:r>
              <a:rPr lang="en-US" b="1" u="sng" dirty="0" smtClean="0"/>
              <a:t>Motivation:</a:t>
            </a:r>
          </a:p>
          <a:p>
            <a:pPr marL="285750" indent="-285750">
              <a:spcAft>
                <a:spcPts val="600"/>
              </a:spcAft>
              <a:buFont typeface="Arial" panose="020B0604020202020204" pitchFamily="34" charset="0"/>
              <a:buChar char="•"/>
            </a:pPr>
            <a:r>
              <a:rPr lang="en-US" dirty="0" smtClean="0"/>
              <a:t>Coral reefs are important sources of biodiversity, food, and recreation</a:t>
            </a:r>
          </a:p>
          <a:p>
            <a:pPr marL="285750" indent="-285750">
              <a:spcAft>
                <a:spcPts val="600"/>
              </a:spcAft>
              <a:buFont typeface="Arial" panose="020B0604020202020204" pitchFamily="34" charset="0"/>
              <a:buChar char="•"/>
            </a:pPr>
            <a:r>
              <a:rPr lang="en-US" dirty="0" smtClean="0"/>
              <a:t>Anthropogenic land surface disturbances increase sediment pollution to reefs</a:t>
            </a:r>
          </a:p>
          <a:p>
            <a:pPr marL="285750" indent="-285750">
              <a:spcAft>
                <a:spcPts val="600"/>
              </a:spcAft>
              <a:buFont typeface="Arial" panose="020B0604020202020204" pitchFamily="34" charset="0"/>
              <a:buChar char="•"/>
            </a:pPr>
            <a:r>
              <a:rPr lang="en-US" dirty="0"/>
              <a:t>S</a:t>
            </a:r>
            <a:r>
              <a:rPr lang="en-US" dirty="0" smtClean="0"/>
              <a:t>ediment </a:t>
            </a:r>
            <a:r>
              <a:rPr lang="en-US" dirty="0"/>
              <a:t>deposition and residence time on </a:t>
            </a:r>
            <a:r>
              <a:rPr lang="en-US" dirty="0" smtClean="0"/>
              <a:t>reefs is controlled by the interaction of watershed inputs and ocean circulation</a:t>
            </a:r>
            <a:endParaRPr lang="en-US" dirty="0"/>
          </a:p>
        </p:txBody>
      </p:sp>
      <p:pic>
        <p:nvPicPr>
          <p:cNvPr id="5" name="GOPR2650-sedimente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114800" y="3094744"/>
            <a:ext cx="5029200" cy="2828925"/>
          </a:xfrm>
          <a:prstGeom prst="rect">
            <a:avLst/>
          </a:prstGeom>
        </p:spPr>
      </p:pic>
      <p:sp>
        <p:nvSpPr>
          <p:cNvPr id="6" name="TextBox 5"/>
          <p:cNvSpPr txBox="1"/>
          <p:nvPr/>
        </p:nvSpPr>
        <p:spPr>
          <a:xfrm>
            <a:off x="5181600" y="6046827"/>
            <a:ext cx="2937022" cy="369332"/>
          </a:xfrm>
          <a:prstGeom prst="rect">
            <a:avLst/>
          </a:prstGeom>
          <a:noFill/>
        </p:spPr>
        <p:txBody>
          <a:bodyPr wrap="none" rtlCol="0">
            <a:spAutoFit/>
          </a:bodyPr>
          <a:lstStyle/>
          <a:p>
            <a:r>
              <a:rPr lang="en-US" sz="1800" dirty="0" smtClean="0"/>
              <a:t>Damaged Northern reef</a:t>
            </a:r>
            <a:endParaRPr lang="en-US" sz="1800" dirty="0"/>
          </a:p>
        </p:txBody>
      </p:sp>
      <p:sp>
        <p:nvSpPr>
          <p:cNvPr id="8" name="TextBox 7"/>
          <p:cNvSpPr txBox="1"/>
          <p:nvPr/>
        </p:nvSpPr>
        <p:spPr>
          <a:xfrm>
            <a:off x="694687" y="6052257"/>
            <a:ext cx="2725426" cy="369332"/>
          </a:xfrm>
          <a:prstGeom prst="rect">
            <a:avLst/>
          </a:prstGeom>
          <a:noFill/>
        </p:spPr>
        <p:txBody>
          <a:bodyPr wrap="none" rtlCol="0">
            <a:spAutoFit/>
          </a:bodyPr>
          <a:lstStyle/>
          <a:p>
            <a:r>
              <a:rPr lang="en-US" sz="1800" dirty="0" smtClean="0"/>
              <a:t>Pristine Southern reef</a:t>
            </a:r>
            <a:endParaRPr lang="en-US" sz="1800" dirty="0"/>
          </a:p>
        </p:txBody>
      </p:sp>
      <p:pic>
        <p:nvPicPr>
          <p:cNvPr id="3" name="Picture 2"/>
          <p:cNvPicPr>
            <a:picLocks noChangeAspect="1"/>
          </p:cNvPicPr>
          <p:nvPr/>
        </p:nvPicPr>
        <p:blipFill>
          <a:blip r:embed="rId6"/>
          <a:stretch>
            <a:fillRect/>
          </a:stretch>
        </p:blipFill>
        <p:spPr>
          <a:xfrm>
            <a:off x="291608" y="3094744"/>
            <a:ext cx="3823192" cy="2828925"/>
          </a:xfrm>
          <a:prstGeom prst="rect">
            <a:avLst/>
          </a:prstGeom>
        </p:spPr>
      </p:pic>
    </p:spTree>
    <p:extLst>
      <p:ext uri="{BB962C8B-B14F-4D97-AF65-F5344CB8AC3E}">
        <p14:creationId xmlns:p14="http://schemas.microsoft.com/office/powerpoint/2010/main" val="1118273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PagoPago_Panorama.jpg"/>
          <p:cNvPicPr>
            <a:picLocks noChangeAspect="1"/>
          </p:cNvPicPr>
          <p:nvPr/>
        </p:nvPicPr>
        <p:blipFill>
          <a:blip r:embed="rId3" cstate="print"/>
          <a:srcRect l="4000" r="4000"/>
          <a:stretch>
            <a:fillRect/>
          </a:stretch>
        </p:blipFill>
        <p:spPr>
          <a:xfrm>
            <a:off x="-20226" y="228600"/>
            <a:ext cx="9184452" cy="1813179"/>
          </a:xfrm>
          <a:prstGeom prst="rect">
            <a:avLst/>
          </a:prstGeom>
          <a:ln>
            <a:noFill/>
          </a:ln>
          <a:effectLst>
            <a:softEdge rad="112500"/>
          </a:effectLst>
        </p:spPr>
      </p:pic>
      <p:sp>
        <p:nvSpPr>
          <p:cNvPr id="2" name="TextBox 1"/>
          <p:cNvSpPr txBox="1"/>
          <p:nvPr/>
        </p:nvSpPr>
        <p:spPr>
          <a:xfrm>
            <a:off x="994610" y="2111514"/>
            <a:ext cx="3577390" cy="707886"/>
          </a:xfrm>
          <a:prstGeom prst="rect">
            <a:avLst/>
          </a:prstGeom>
          <a:noFill/>
        </p:spPr>
        <p:txBody>
          <a:bodyPr wrap="none" rtlCol="0">
            <a:spAutoFit/>
          </a:bodyPr>
          <a:lstStyle/>
          <a:p>
            <a:r>
              <a:rPr lang="en-US" sz="2000" b="1" dirty="0" err="1" smtClean="0"/>
              <a:t>Fa’afetai</a:t>
            </a:r>
            <a:r>
              <a:rPr lang="en-US" sz="2000" b="1" dirty="0" smtClean="0"/>
              <a:t>!  </a:t>
            </a:r>
            <a:r>
              <a:rPr lang="en-US" b="1" i="1" dirty="0" smtClean="0"/>
              <a:t>(Samoan for Thank you)</a:t>
            </a:r>
          </a:p>
          <a:p>
            <a:endParaRPr lang="en-US" sz="2000" b="1" dirty="0" smtClean="0"/>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2629619"/>
            <a:ext cx="4631007" cy="3473255"/>
          </a:xfrm>
          <a:prstGeom prst="rect">
            <a:avLst/>
          </a:prstGeom>
          <a:ln>
            <a:noFill/>
          </a:ln>
          <a:effectLst>
            <a:softEdge rad="112500"/>
          </a:effectLst>
        </p:spPr>
      </p:pic>
      <p:sp>
        <p:nvSpPr>
          <p:cNvPr id="4" name="Rectangle 3"/>
          <p:cNvSpPr/>
          <p:nvPr/>
        </p:nvSpPr>
        <p:spPr>
          <a:xfrm>
            <a:off x="6423221" y="2064977"/>
            <a:ext cx="1376018" cy="400110"/>
          </a:xfrm>
          <a:prstGeom prst="rect">
            <a:avLst/>
          </a:prstGeom>
        </p:spPr>
        <p:txBody>
          <a:bodyPr wrap="none">
            <a:spAutoFit/>
          </a:bodyPr>
          <a:lstStyle/>
          <a:p>
            <a:r>
              <a:rPr lang="en-US" sz="2000" b="1" dirty="0"/>
              <a:t>Questions?</a:t>
            </a:r>
          </a:p>
        </p:txBody>
      </p:sp>
      <p:pic>
        <p:nvPicPr>
          <p:cNvPr id="5" name="Picture 4"/>
          <p:cNvPicPr>
            <a:picLocks noChangeAspect="1"/>
          </p:cNvPicPr>
          <p:nvPr/>
        </p:nvPicPr>
        <p:blipFill rotWithShape="1">
          <a:blip r:embed="rId5" cstate="print">
            <a:extLst>
              <a:ext uri="{28A0092B-C50C-407E-A947-70E740481C1C}">
                <a14:useLocalDpi xmlns:a14="http://schemas.microsoft.com/office/drawing/2010/main" val="0"/>
              </a:ext>
            </a:extLst>
          </a:blip>
          <a:srcRect r="3477" b="24820"/>
          <a:stretch/>
        </p:blipFill>
        <p:spPr>
          <a:xfrm>
            <a:off x="4527700" y="2629618"/>
            <a:ext cx="4531628" cy="3529641"/>
          </a:xfrm>
          <a:prstGeom prst="rect">
            <a:avLst/>
          </a:prstGeom>
          <a:ln>
            <a:noFill/>
          </a:ln>
          <a:effectLst>
            <a:softEdge rad="112500"/>
          </a:effectLst>
        </p:spPr>
      </p:pic>
    </p:spTree>
    <p:extLst>
      <p:ext uri="{BB962C8B-B14F-4D97-AF65-F5344CB8AC3E}">
        <p14:creationId xmlns:p14="http://schemas.microsoft.com/office/powerpoint/2010/main" val="21869376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335280" y="1243336"/>
            <a:ext cx="8397240" cy="677108"/>
          </a:xfrm>
          <a:prstGeom prst="rect">
            <a:avLst/>
          </a:prstGeom>
          <a:noFill/>
          <a:ln>
            <a:solidFill>
              <a:schemeClr val="tx1"/>
            </a:solidFill>
          </a:ln>
        </p:spPr>
        <p:txBody>
          <a:bodyPr wrap="square" rtlCol="0">
            <a:spAutoFit/>
          </a:bodyPr>
          <a:lstStyle/>
          <a:p>
            <a:r>
              <a:rPr lang="en-US" sz="2000" b="1" dirty="0" smtClean="0"/>
              <a:t>Paper One:  </a:t>
            </a:r>
            <a:r>
              <a:rPr lang="en-US" i="1" dirty="0" smtClean="0"/>
              <a:t>Contributions </a:t>
            </a:r>
            <a:r>
              <a:rPr lang="en-US" i="1" dirty="0"/>
              <a:t>of human activities to suspended sediment yield during storm events from a steep, small, tropical </a:t>
            </a:r>
            <a:r>
              <a:rPr lang="en-US" i="1" dirty="0" smtClean="0"/>
              <a:t>watershed</a:t>
            </a:r>
          </a:p>
        </p:txBody>
      </p:sp>
      <p:sp>
        <p:nvSpPr>
          <p:cNvPr id="41" name="TextBox 40"/>
          <p:cNvSpPr txBox="1"/>
          <p:nvPr/>
        </p:nvSpPr>
        <p:spPr>
          <a:xfrm>
            <a:off x="335280" y="2845293"/>
            <a:ext cx="8397240" cy="677108"/>
          </a:xfrm>
          <a:prstGeom prst="rect">
            <a:avLst/>
          </a:prstGeom>
          <a:noFill/>
          <a:ln>
            <a:solidFill>
              <a:schemeClr val="tx1"/>
            </a:solidFill>
          </a:ln>
        </p:spPr>
        <p:txBody>
          <a:bodyPr wrap="square" rtlCol="0">
            <a:spAutoFit/>
          </a:bodyPr>
          <a:lstStyle/>
          <a:p>
            <a:r>
              <a:rPr lang="en-US" sz="2000" b="1" dirty="0"/>
              <a:t>Paper </a:t>
            </a:r>
            <a:r>
              <a:rPr lang="en-US" sz="2000" b="1" dirty="0" smtClean="0"/>
              <a:t>Two: </a:t>
            </a:r>
            <a:r>
              <a:rPr lang="en-US" i="1" dirty="0" smtClean="0"/>
              <a:t>Eulerian </a:t>
            </a:r>
            <a:r>
              <a:rPr lang="en-US" i="1" dirty="0"/>
              <a:t>and Lagrangian measurements of water flow and residence time on a fringing reef </a:t>
            </a:r>
            <a:r>
              <a:rPr lang="en-US" i="1" dirty="0" smtClean="0"/>
              <a:t>embayment</a:t>
            </a:r>
          </a:p>
        </p:txBody>
      </p:sp>
      <p:sp>
        <p:nvSpPr>
          <p:cNvPr id="42" name="TextBox 41"/>
          <p:cNvSpPr txBox="1"/>
          <p:nvPr/>
        </p:nvSpPr>
        <p:spPr>
          <a:xfrm>
            <a:off x="335280" y="4724249"/>
            <a:ext cx="8397240" cy="677108"/>
          </a:xfrm>
          <a:prstGeom prst="rect">
            <a:avLst/>
          </a:prstGeom>
          <a:noFill/>
          <a:ln>
            <a:solidFill>
              <a:schemeClr val="tx1"/>
            </a:solidFill>
          </a:ln>
        </p:spPr>
        <p:txBody>
          <a:bodyPr wrap="square" rtlCol="0">
            <a:spAutoFit/>
          </a:bodyPr>
          <a:lstStyle/>
          <a:p>
            <a:r>
              <a:rPr lang="en-US" sz="2000" b="1" dirty="0"/>
              <a:t>Paper </a:t>
            </a:r>
            <a:r>
              <a:rPr lang="en-US" sz="2000" b="1" dirty="0" smtClean="0"/>
              <a:t>Three: </a:t>
            </a:r>
            <a:r>
              <a:rPr lang="en-US" i="1" dirty="0" smtClean="0"/>
              <a:t>Watershed </a:t>
            </a:r>
            <a:r>
              <a:rPr lang="en-US" i="1" dirty="0"/>
              <a:t>and oceanic controls on spatial and temporal patterns of sediment accumulation in a fringing reef flat </a:t>
            </a:r>
            <a:r>
              <a:rPr lang="en-US" i="1" dirty="0" smtClean="0"/>
              <a:t>embayment</a:t>
            </a:r>
          </a:p>
        </p:txBody>
      </p:sp>
      <p:sp>
        <p:nvSpPr>
          <p:cNvPr id="43" name="Rectangle 42"/>
          <p:cNvSpPr/>
          <p:nvPr/>
        </p:nvSpPr>
        <p:spPr>
          <a:xfrm>
            <a:off x="617982" y="2059703"/>
            <a:ext cx="7652258" cy="646331"/>
          </a:xfrm>
          <a:prstGeom prst="rect">
            <a:avLst/>
          </a:prstGeom>
        </p:spPr>
        <p:txBody>
          <a:bodyPr wrap="square">
            <a:spAutoFit/>
          </a:bodyPr>
          <a:lstStyle/>
          <a:p>
            <a:r>
              <a:rPr lang="en-US" dirty="0" smtClean="0"/>
              <a:t>Quantify and model storm-generated sediment yield to the bay using in situ measurements and empirical models </a:t>
            </a:r>
          </a:p>
        </p:txBody>
      </p:sp>
      <p:sp>
        <p:nvSpPr>
          <p:cNvPr id="45" name="Rectangle 44"/>
          <p:cNvSpPr/>
          <p:nvPr/>
        </p:nvSpPr>
        <p:spPr>
          <a:xfrm>
            <a:off x="570929" y="5540616"/>
            <a:ext cx="8402574" cy="646331"/>
          </a:xfrm>
          <a:prstGeom prst="rect">
            <a:avLst/>
          </a:prstGeom>
        </p:spPr>
        <p:txBody>
          <a:bodyPr wrap="square">
            <a:spAutoFit/>
          </a:bodyPr>
          <a:lstStyle/>
          <a:p>
            <a:r>
              <a:rPr lang="en-US" dirty="0" smtClean="0"/>
              <a:t>Develop </a:t>
            </a:r>
            <a:r>
              <a:rPr lang="en-US" dirty="0"/>
              <a:t>a spatially distributed model of net sediment accumulation based on sediment input </a:t>
            </a:r>
            <a:r>
              <a:rPr lang="en-US" dirty="0" smtClean="0"/>
              <a:t>from Paper One and </a:t>
            </a:r>
            <a:r>
              <a:rPr lang="en-US" dirty="0"/>
              <a:t>water residence time </a:t>
            </a:r>
            <a:r>
              <a:rPr lang="en-US" dirty="0" smtClean="0"/>
              <a:t>over the reef from Paper Two</a:t>
            </a:r>
          </a:p>
        </p:txBody>
      </p:sp>
      <p:sp>
        <p:nvSpPr>
          <p:cNvPr id="46" name="TextBox 45"/>
          <p:cNvSpPr txBox="1"/>
          <p:nvPr/>
        </p:nvSpPr>
        <p:spPr>
          <a:xfrm>
            <a:off x="570929" y="3661660"/>
            <a:ext cx="7925942" cy="923330"/>
          </a:xfrm>
          <a:prstGeom prst="rect">
            <a:avLst/>
          </a:prstGeom>
          <a:noFill/>
        </p:spPr>
        <p:txBody>
          <a:bodyPr wrap="square" rtlCol="0">
            <a:spAutoFit/>
          </a:bodyPr>
          <a:lstStyle/>
          <a:p>
            <a:r>
              <a:rPr lang="en-US" dirty="0" smtClean="0"/>
              <a:t>Characterize flow velocities and residence times over the reef using a combination of Eulerian and Lagrangian measurements, </a:t>
            </a:r>
            <a:r>
              <a:rPr lang="en-US" dirty="0"/>
              <a:t>and relate them to wave, wind, and tidal </a:t>
            </a:r>
            <a:r>
              <a:rPr lang="en-US" dirty="0" smtClean="0"/>
              <a:t>forcing</a:t>
            </a:r>
            <a:endParaRPr lang="en-US" dirty="0"/>
          </a:p>
        </p:txBody>
      </p:sp>
      <p:sp>
        <p:nvSpPr>
          <p:cNvPr id="2" name="TextBox 1"/>
          <p:cNvSpPr txBox="1"/>
          <p:nvPr/>
        </p:nvSpPr>
        <p:spPr>
          <a:xfrm>
            <a:off x="2259816" y="502835"/>
            <a:ext cx="4548168" cy="400110"/>
          </a:xfrm>
          <a:prstGeom prst="rect">
            <a:avLst/>
          </a:prstGeom>
          <a:noFill/>
        </p:spPr>
        <p:txBody>
          <a:bodyPr wrap="none" rtlCol="0">
            <a:spAutoFit/>
          </a:bodyPr>
          <a:lstStyle/>
          <a:p>
            <a:r>
              <a:rPr lang="en-US" sz="2000" b="1" u="sng" dirty="0" smtClean="0"/>
              <a:t>Research organized around three papers:</a:t>
            </a:r>
            <a:endParaRPr lang="en-US" sz="2000" b="1" u="sng" dirty="0"/>
          </a:p>
        </p:txBody>
      </p:sp>
    </p:spTree>
    <p:extLst>
      <p:ext uri="{BB962C8B-B14F-4D97-AF65-F5344CB8AC3E}">
        <p14:creationId xmlns:p14="http://schemas.microsoft.com/office/powerpoint/2010/main" val="40841100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5280" y="289560"/>
            <a:ext cx="8397240" cy="769441"/>
          </a:xfrm>
          <a:prstGeom prst="rect">
            <a:avLst/>
          </a:prstGeom>
          <a:noFill/>
          <a:ln>
            <a:solidFill>
              <a:schemeClr val="tx1"/>
            </a:solidFill>
          </a:ln>
        </p:spPr>
        <p:txBody>
          <a:bodyPr wrap="square" rtlCol="0">
            <a:spAutoFit/>
          </a:bodyPr>
          <a:lstStyle/>
          <a:p>
            <a:r>
              <a:rPr lang="en-US" sz="2400" b="1" dirty="0" smtClean="0"/>
              <a:t>Paper One:  </a:t>
            </a:r>
            <a:r>
              <a:rPr lang="en-US" sz="2000" i="1" dirty="0" smtClean="0"/>
              <a:t>Contributions </a:t>
            </a:r>
            <a:r>
              <a:rPr lang="en-US" sz="2000" i="1" dirty="0"/>
              <a:t>of human activities to suspended sediment yield during storm events from a steep, small, tropical </a:t>
            </a:r>
            <a:r>
              <a:rPr lang="en-US" sz="2000" i="1" dirty="0" smtClean="0"/>
              <a:t>watershed</a:t>
            </a:r>
          </a:p>
        </p:txBody>
      </p:sp>
      <p:sp>
        <p:nvSpPr>
          <p:cNvPr id="3" name="TextBox 2"/>
          <p:cNvSpPr txBox="1"/>
          <p:nvPr/>
        </p:nvSpPr>
        <p:spPr>
          <a:xfrm>
            <a:off x="412172" y="1241881"/>
            <a:ext cx="8243455" cy="1508105"/>
          </a:xfrm>
          <a:prstGeom prst="rect">
            <a:avLst/>
          </a:prstGeom>
          <a:noFill/>
        </p:spPr>
        <p:txBody>
          <a:bodyPr wrap="square" rtlCol="0">
            <a:spAutoFit/>
          </a:bodyPr>
          <a:lstStyle/>
          <a:p>
            <a:r>
              <a:rPr lang="en-US" sz="2000" b="1" u="sng" dirty="0" smtClean="0"/>
              <a:t>Motivation</a:t>
            </a:r>
          </a:p>
          <a:p>
            <a:pPr marL="285750" indent="-285750">
              <a:buFont typeface="Arial" panose="020B0604020202020204" pitchFamily="34" charset="0"/>
              <a:buChar char="•"/>
            </a:pPr>
            <a:r>
              <a:rPr lang="en-US" dirty="0" smtClean="0"/>
              <a:t>Identifying </a:t>
            </a:r>
            <a:r>
              <a:rPr lang="en-US" dirty="0"/>
              <a:t>and quantifying </a:t>
            </a:r>
            <a:r>
              <a:rPr lang="en-US" dirty="0" smtClean="0"/>
              <a:t>sediment sources to </a:t>
            </a:r>
            <a:r>
              <a:rPr lang="en-US" dirty="0"/>
              <a:t>focus management </a:t>
            </a:r>
            <a:r>
              <a:rPr lang="en-US" dirty="0" smtClean="0"/>
              <a:t>efforts</a:t>
            </a:r>
          </a:p>
          <a:p>
            <a:pPr marL="285750" indent="-285750">
              <a:buFont typeface="Arial" panose="020B0604020202020204" pitchFamily="34" charset="0"/>
              <a:buChar char="•"/>
            </a:pPr>
            <a:r>
              <a:rPr lang="en-US" dirty="0" smtClean="0"/>
              <a:t>SSY data limited, existing models not well-calibrated on tropical, volcanic islands </a:t>
            </a:r>
          </a:p>
          <a:p>
            <a:pPr marL="285750" indent="-285750">
              <a:buFont typeface="Arial" panose="020B0604020202020204" pitchFamily="34" charset="0"/>
              <a:buChar char="•"/>
            </a:pPr>
            <a:r>
              <a:rPr lang="en-US" dirty="0" smtClean="0"/>
              <a:t>Modeling SSY from small</a:t>
            </a:r>
            <a:r>
              <a:rPr lang="en-US" dirty="0"/>
              <a:t>, mountainous catchments </a:t>
            </a:r>
            <a:r>
              <a:rPr lang="en-US" dirty="0" smtClean="0"/>
              <a:t>is significant at local and regional scales (Duvert 2012)</a:t>
            </a:r>
          </a:p>
        </p:txBody>
      </p:sp>
      <p:sp>
        <p:nvSpPr>
          <p:cNvPr id="4" name="Rectangle 3"/>
          <p:cNvSpPr/>
          <p:nvPr/>
        </p:nvSpPr>
        <p:spPr>
          <a:xfrm>
            <a:off x="335280" y="2932866"/>
            <a:ext cx="8397240" cy="3221395"/>
          </a:xfrm>
          <a:prstGeom prst="rect">
            <a:avLst/>
          </a:prstGeom>
        </p:spPr>
        <p:txBody>
          <a:bodyPr wrap="square">
            <a:spAutoFit/>
          </a:bodyPr>
          <a:lstStyle/>
          <a:p>
            <a:pPr indent="228600">
              <a:spcAft>
                <a:spcPts val="400"/>
              </a:spcAft>
            </a:pPr>
            <a:r>
              <a:rPr lang="en-US" sz="2000" b="1" u="sng" dirty="0" smtClean="0">
                <a:ea typeface="Calibri" panose="020F0502020204030204" pitchFamily="34" charset="0"/>
                <a:cs typeface="Times New Roman" panose="02020603050405020304" pitchFamily="18" charset="0"/>
              </a:rPr>
              <a:t>Research Questions</a:t>
            </a:r>
          </a:p>
          <a:p>
            <a:pPr marL="342900" marR="0" lvl="0" indent="-342900">
              <a:spcBef>
                <a:spcPts val="0"/>
              </a:spcBef>
              <a:spcAft>
                <a:spcPts val="0"/>
              </a:spcAft>
              <a:buFont typeface="+mj-lt"/>
              <a:buAutoNum type="arabicPeriod"/>
            </a:pPr>
            <a:r>
              <a:rPr lang="en-US" b="1" dirty="0" smtClean="0">
                <a:effectLst/>
                <a:ea typeface="Calibri" panose="020F0502020204030204" pitchFamily="34" charset="0"/>
                <a:cs typeface="Times New Roman" panose="02020603050405020304" pitchFamily="18" charset="0"/>
              </a:rPr>
              <a:t>How has human disturbance increased sediment loading to Faga’alu Bay?</a:t>
            </a:r>
          </a:p>
          <a:p>
            <a:pPr marR="0" lvl="0">
              <a:spcBef>
                <a:spcPts val="0"/>
              </a:spcBef>
              <a:spcAft>
                <a:spcPts val="0"/>
              </a:spcAft>
            </a:pPr>
            <a:r>
              <a:rPr lang="en-US" dirty="0">
                <a:ea typeface="Calibri" panose="020F0502020204030204" pitchFamily="34" charset="0"/>
                <a:cs typeface="Times New Roman" panose="02020603050405020304" pitchFamily="18" charset="0"/>
              </a:rPr>
              <a:t>	</a:t>
            </a:r>
            <a:r>
              <a:rPr lang="en-US" dirty="0" smtClean="0">
                <a:ea typeface="Calibri" panose="020F0502020204030204" pitchFamily="34" charset="0"/>
                <a:cs typeface="Times New Roman" panose="02020603050405020304" pitchFamily="18" charset="0"/>
              </a:rPr>
              <a:t>H: A quarry has increased sediment loading by an order of magnitude</a:t>
            </a:r>
          </a:p>
          <a:p>
            <a:pPr marR="0" lvl="0">
              <a:spcBef>
                <a:spcPts val="0"/>
              </a:spcBef>
              <a:spcAft>
                <a:spcPts val="0"/>
              </a:spcAft>
            </a:pPr>
            <a:endParaRPr lang="en-US" dirty="0" smtClean="0">
              <a:effectLst/>
              <a:ea typeface="Calibri" panose="020F0502020204030204" pitchFamily="34" charset="0"/>
              <a:cs typeface="Times New Roman" panose="02020603050405020304" pitchFamily="18" charset="0"/>
            </a:endParaRPr>
          </a:p>
          <a:p>
            <a:pPr marL="349250" marR="0" lvl="0" indent="-349250">
              <a:spcBef>
                <a:spcPts val="0"/>
              </a:spcBef>
              <a:spcAft>
                <a:spcPts val="0"/>
              </a:spcAft>
            </a:pPr>
            <a:r>
              <a:rPr lang="en-US" b="1" dirty="0" smtClean="0">
                <a:effectLst/>
                <a:ea typeface="Calibri" panose="020F0502020204030204" pitchFamily="34" charset="0"/>
                <a:cs typeface="Times New Roman" panose="02020603050405020304" pitchFamily="18" charset="0"/>
              </a:rPr>
              <a:t>2.   How do sediment contributions from human-disturbed areas and undisturbed areas vary with storm size?</a:t>
            </a:r>
          </a:p>
          <a:p>
            <a:pPr marR="0" lvl="0">
              <a:spcBef>
                <a:spcPts val="0"/>
              </a:spcBef>
              <a:spcAft>
                <a:spcPts val="0"/>
              </a:spcAft>
            </a:pPr>
            <a:r>
              <a:rPr lang="en-US" dirty="0">
                <a:ea typeface="Calibri" panose="020F0502020204030204" pitchFamily="34" charset="0"/>
                <a:cs typeface="Times New Roman" panose="02020603050405020304" pitchFamily="18" charset="0"/>
              </a:rPr>
              <a:t>	</a:t>
            </a:r>
            <a:r>
              <a:rPr lang="en-US" dirty="0" smtClean="0">
                <a:ea typeface="Calibri" panose="020F0502020204030204" pitchFamily="34" charset="0"/>
                <a:cs typeface="Times New Roman" panose="02020603050405020304" pitchFamily="18" charset="0"/>
              </a:rPr>
              <a:t>H: Human disturbance decreases with storm size </a:t>
            </a:r>
          </a:p>
          <a:p>
            <a:pPr marR="0" lvl="0">
              <a:spcBef>
                <a:spcPts val="0"/>
              </a:spcBef>
              <a:spcAft>
                <a:spcPts val="0"/>
              </a:spcAft>
            </a:pPr>
            <a:endParaRPr lang="en-US" dirty="0">
              <a:ea typeface="Calibri" panose="020F0502020204030204" pitchFamily="34" charset="0"/>
              <a:cs typeface="Times New Roman" panose="02020603050405020304" pitchFamily="18" charset="0"/>
            </a:endParaRPr>
          </a:p>
          <a:p>
            <a:pPr marL="349250" marR="0" lvl="0" indent="-349250">
              <a:spcBef>
                <a:spcPts val="0"/>
              </a:spcBef>
              <a:spcAft>
                <a:spcPts val="0"/>
              </a:spcAft>
            </a:pPr>
            <a:r>
              <a:rPr lang="en-US" b="1" dirty="0" smtClean="0">
                <a:effectLst/>
                <a:ea typeface="Calibri" panose="020F0502020204030204" pitchFamily="34" charset="0"/>
                <a:cs typeface="Times New Roman" panose="02020603050405020304" pitchFamily="18" charset="0"/>
              </a:rPr>
              <a:t>3.   Which is the best predictor of storm event suspended sediment yield (SSY</a:t>
            </a:r>
            <a:r>
              <a:rPr lang="en-US" b="1" baseline="-25000" dirty="0" smtClean="0">
                <a:effectLst/>
                <a:ea typeface="Calibri" panose="020F0502020204030204" pitchFamily="34" charset="0"/>
                <a:cs typeface="Times New Roman" panose="02020603050405020304" pitchFamily="18" charset="0"/>
              </a:rPr>
              <a:t>EV</a:t>
            </a:r>
            <a:r>
              <a:rPr lang="en-US" b="1" dirty="0" smtClean="0">
                <a:effectLst/>
                <a:ea typeface="Calibri" panose="020F0502020204030204" pitchFamily="34" charset="0"/>
                <a:cs typeface="Times New Roman" panose="02020603050405020304" pitchFamily="18" charset="0"/>
              </a:rPr>
              <a:t>): total precipitation, Erosivity Index, total discharge, or maximum event discharge?</a:t>
            </a:r>
          </a:p>
          <a:p>
            <a:pPr lvl="1">
              <a:spcAft>
                <a:spcPts val="400"/>
              </a:spcAft>
            </a:pPr>
            <a:r>
              <a:rPr lang="en-US" dirty="0">
                <a:ea typeface="Calibri" panose="020F0502020204030204" pitchFamily="34" charset="0"/>
                <a:cs typeface="Times New Roman" panose="02020603050405020304" pitchFamily="18" charset="0"/>
              </a:rPr>
              <a:t>	</a:t>
            </a:r>
            <a:r>
              <a:rPr lang="en-US" dirty="0" smtClean="0">
                <a:ea typeface="Calibri" panose="020F0502020204030204" pitchFamily="34" charset="0"/>
                <a:cs typeface="Times New Roman" panose="02020603050405020304" pitchFamily="18" charset="0"/>
              </a:rPr>
              <a:t>H: Following Duvert 2012, Qmax will be best predictor</a:t>
            </a:r>
            <a:endParaRPr lang="en-US"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4720265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hlinkClick r:id="rId3"/>
          </p:cNvPr>
          <p:cNvPicPr/>
          <p:nvPr/>
        </p:nvPicPr>
        <p:blipFill>
          <a:blip r:embed="rId4" cstate="print">
            <a:extLst>
              <a:ext uri="{28A0092B-C50C-407E-A947-70E740481C1C}">
                <a14:useLocalDpi xmlns:a14="http://schemas.microsoft.com/office/drawing/2010/main" val="0"/>
              </a:ext>
            </a:extLst>
          </a:blip>
          <a:stretch>
            <a:fillRect/>
          </a:stretch>
        </p:blipFill>
        <p:spPr>
          <a:xfrm>
            <a:off x="1059803" y="1915671"/>
            <a:ext cx="7096692" cy="4536886"/>
          </a:xfrm>
          <a:prstGeom prst="rect">
            <a:avLst/>
          </a:prstGeom>
        </p:spPr>
      </p:pic>
      <p:sp>
        <p:nvSpPr>
          <p:cNvPr id="3" name="TextBox 2"/>
          <p:cNvSpPr txBox="1"/>
          <p:nvPr/>
        </p:nvSpPr>
        <p:spPr>
          <a:xfrm>
            <a:off x="3144863" y="310607"/>
            <a:ext cx="3061864" cy="461665"/>
          </a:xfrm>
          <a:prstGeom prst="rect">
            <a:avLst/>
          </a:prstGeom>
          <a:noFill/>
        </p:spPr>
        <p:txBody>
          <a:bodyPr wrap="none" rtlCol="0">
            <a:spAutoFit/>
          </a:bodyPr>
          <a:lstStyle/>
          <a:p>
            <a:r>
              <a:rPr lang="en-US" sz="2400" b="1" u="sng" dirty="0" smtClean="0"/>
              <a:t>Study Site (Paper One)</a:t>
            </a:r>
            <a:endParaRPr lang="en-US" sz="2400" b="1" u="sng" dirty="0"/>
          </a:p>
        </p:txBody>
      </p:sp>
      <p:sp>
        <p:nvSpPr>
          <p:cNvPr id="4" name="TextBox 3"/>
          <p:cNvSpPr txBox="1"/>
          <p:nvPr/>
        </p:nvSpPr>
        <p:spPr>
          <a:xfrm>
            <a:off x="1059803" y="910295"/>
            <a:ext cx="7320979" cy="1200329"/>
          </a:xfrm>
          <a:prstGeom prst="rect">
            <a:avLst/>
          </a:prstGeom>
          <a:noFill/>
        </p:spPr>
        <p:txBody>
          <a:bodyPr wrap="none" rtlCol="0">
            <a:spAutoFit/>
          </a:bodyPr>
          <a:lstStyle/>
          <a:p>
            <a:pPr marL="285750" indent="-285750">
              <a:buFont typeface="Arial" panose="020B0604020202020204" pitchFamily="34" charset="0"/>
              <a:buChar char="•"/>
            </a:pPr>
            <a:r>
              <a:rPr lang="en-US" dirty="0" smtClean="0"/>
              <a:t>Undisturbed, forested upper, and human-disturbed lower subwatersheds</a:t>
            </a:r>
          </a:p>
          <a:p>
            <a:pPr marL="285750" indent="-285750">
              <a:buFont typeface="Arial" panose="020B0604020202020204" pitchFamily="34" charset="0"/>
              <a:buChar char="•"/>
            </a:pPr>
            <a:r>
              <a:rPr lang="en-US" dirty="0"/>
              <a:t>Combination of paired and nested watershed </a:t>
            </a:r>
            <a:r>
              <a:rPr lang="en-US" dirty="0" smtClean="0"/>
              <a:t>approaches</a:t>
            </a:r>
          </a:p>
          <a:p>
            <a:pPr marL="285750" indent="-285750">
              <a:buFont typeface="Arial" panose="020B0604020202020204" pitchFamily="34" charset="0"/>
              <a:buChar char="•"/>
            </a:pPr>
            <a:r>
              <a:rPr lang="en-US" dirty="0" smtClean="0"/>
              <a:t>Compare “typical” Nu’uuli with unique Faga’alu</a:t>
            </a:r>
          </a:p>
          <a:p>
            <a:pPr marL="285750" indent="-285750">
              <a:buFont typeface="Arial" panose="020B0604020202020204" pitchFamily="34" charset="0"/>
              <a:buChar char="•"/>
            </a:pPr>
            <a:endParaRPr lang="en-US" dirty="0" smtClean="0"/>
          </a:p>
        </p:txBody>
      </p:sp>
    </p:spTree>
    <p:extLst>
      <p:ext uri="{BB962C8B-B14F-4D97-AF65-F5344CB8AC3E}">
        <p14:creationId xmlns:p14="http://schemas.microsoft.com/office/powerpoint/2010/main" val="277150107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784903" y="304516"/>
            <a:ext cx="1333507" cy="461665"/>
          </a:xfrm>
          <a:prstGeom prst="rect">
            <a:avLst/>
          </a:prstGeom>
          <a:noFill/>
        </p:spPr>
        <p:txBody>
          <a:bodyPr wrap="none" rtlCol="0">
            <a:spAutoFit/>
          </a:bodyPr>
          <a:lstStyle/>
          <a:p>
            <a:r>
              <a:rPr lang="en-US" sz="2400" b="1" u="sng" dirty="0" smtClean="0"/>
              <a:t>Methods</a:t>
            </a:r>
            <a:endParaRPr lang="en-US" sz="2400" b="1" u="sng" dirty="0"/>
          </a:p>
        </p:txBody>
      </p:sp>
      <p:grpSp>
        <p:nvGrpSpPr>
          <p:cNvPr id="21" name="Group 20"/>
          <p:cNvGrpSpPr/>
          <p:nvPr/>
        </p:nvGrpSpPr>
        <p:grpSpPr>
          <a:xfrm>
            <a:off x="23528" y="1556526"/>
            <a:ext cx="9120472" cy="2937299"/>
            <a:chOff x="2489908" y="3937580"/>
            <a:chExt cx="9120472" cy="2937299"/>
          </a:xfrm>
        </p:grpSpPr>
        <p:sp>
          <p:nvSpPr>
            <p:cNvPr id="11" name="TextBox 10"/>
            <p:cNvSpPr txBox="1"/>
            <p:nvPr/>
          </p:nvSpPr>
          <p:spPr>
            <a:xfrm>
              <a:off x="3121805" y="3937580"/>
              <a:ext cx="2462597" cy="369332"/>
            </a:xfrm>
            <a:prstGeom prst="rect">
              <a:avLst/>
            </a:prstGeom>
            <a:noFill/>
          </p:spPr>
          <p:txBody>
            <a:bodyPr wrap="none" rtlCol="0">
              <a:spAutoFit/>
            </a:bodyPr>
            <a:lstStyle/>
            <a:p>
              <a:r>
                <a:rPr lang="en-US" b="1" dirty="0" smtClean="0"/>
                <a:t>Q from Stage/Discharge</a:t>
              </a:r>
              <a:endParaRPr lang="en-US" b="1" dirty="0"/>
            </a:p>
          </p:txBody>
        </p:sp>
        <p:sp>
          <p:nvSpPr>
            <p:cNvPr id="12" name="TextBox 11"/>
            <p:cNvSpPr txBox="1"/>
            <p:nvPr/>
          </p:nvSpPr>
          <p:spPr>
            <a:xfrm>
              <a:off x="6463121" y="3982507"/>
              <a:ext cx="2388539" cy="369332"/>
            </a:xfrm>
            <a:prstGeom prst="rect">
              <a:avLst/>
            </a:prstGeom>
            <a:noFill/>
          </p:spPr>
          <p:txBody>
            <a:bodyPr wrap="none" rtlCol="0">
              <a:spAutoFit/>
            </a:bodyPr>
            <a:lstStyle/>
            <a:p>
              <a:r>
                <a:rPr lang="en-US" b="1" dirty="0" smtClean="0"/>
                <a:t>SSC from Turbidity/SSC</a:t>
              </a:r>
              <a:endParaRPr lang="en-US" b="1" dirty="0"/>
            </a:p>
          </p:txBody>
        </p:sp>
        <p:grpSp>
          <p:nvGrpSpPr>
            <p:cNvPr id="20" name="Group 19"/>
            <p:cNvGrpSpPr/>
            <p:nvPr/>
          </p:nvGrpSpPr>
          <p:grpSpPr>
            <a:xfrm>
              <a:off x="2489908" y="4351839"/>
              <a:ext cx="9120472" cy="2523040"/>
              <a:chOff x="2489908" y="4351839"/>
              <a:chExt cx="9120472" cy="2523040"/>
            </a:xfrm>
          </p:grpSpPr>
          <p:pic>
            <p:nvPicPr>
              <p:cNvPr id="9" name="Picture 8" descr="1.JPG"/>
              <p:cNvPicPr>
                <a:picLocks noChangeAspect="1"/>
              </p:cNvPicPr>
              <p:nvPr/>
            </p:nvPicPr>
            <p:blipFill rotWithShape="1">
              <a:blip r:embed="rId2" cstate="print"/>
              <a:srcRect r="11851"/>
              <a:stretch/>
            </p:blipFill>
            <p:spPr>
              <a:xfrm>
                <a:off x="5205555" y="4351839"/>
                <a:ext cx="3921192" cy="2523040"/>
              </a:xfrm>
              <a:prstGeom prst="rect">
                <a:avLst/>
              </a:prstGeom>
            </p:spPr>
          </p:pic>
          <p:pic>
            <p:nvPicPr>
              <p:cNvPr id="10" name="Picture 9" descr="GOPR2519.JPG"/>
              <p:cNvPicPr>
                <a:picLocks noChangeAspect="1"/>
              </p:cNvPicPr>
              <p:nvPr/>
            </p:nvPicPr>
            <p:blipFill>
              <a:blip r:embed="rId3" cstate="print"/>
              <a:stretch>
                <a:fillRect/>
              </a:stretch>
            </p:blipFill>
            <p:spPr>
              <a:xfrm>
                <a:off x="2489908" y="4351839"/>
                <a:ext cx="3341548" cy="2506161"/>
              </a:xfrm>
              <a:prstGeom prst="rect">
                <a:avLst/>
              </a:prstGeom>
            </p:spPr>
          </p:pic>
          <p:pic>
            <p:nvPicPr>
              <p:cNvPr id="13" name="Picture 12" descr="IMG_1428.JPG"/>
              <p:cNvPicPr>
                <a:picLocks noChangeAspect="1"/>
              </p:cNvPicPr>
              <p:nvPr/>
            </p:nvPicPr>
            <p:blipFill rotWithShape="1">
              <a:blip r:embed="rId4" cstate="print"/>
              <a:srcRect b="24293"/>
              <a:stretch/>
            </p:blipFill>
            <p:spPr>
              <a:xfrm>
                <a:off x="9119075" y="4351839"/>
                <a:ext cx="2491305" cy="2514787"/>
              </a:xfrm>
              <a:prstGeom prst="rect">
                <a:avLst/>
              </a:prstGeom>
            </p:spPr>
          </p:pic>
        </p:grpSp>
        <p:sp>
          <p:nvSpPr>
            <p:cNvPr id="14" name="TextBox 13"/>
            <p:cNvSpPr txBox="1"/>
            <p:nvPr/>
          </p:nvSpPr>
          <p:spPr>
            <a:xfrm>
              <a:off x="9201884" y="3937580"/>
              <a:ext cx="2009204" cy="369332"/>
            </a:xfrm>
            <a:prstGeom prst="rect">
              <a:avLst/>
            </a:prstGeom>
            <a:noFill/>
          </p:spPr>
          <p:txBody>
            <a:bodyPr wrap="none" rtlCol="0">
              <a:spAutoFit/>
            </a:bodyPr>
            <a:lstStyle/>
            <a:p>
              <a:r>
                <a:rPr lang="en-US" b="1" dirty="0" smtClean="0"/>
                <a:t>P from Rain gauges</a:t>
              </a:r>
              <a:endParaRPr lang="en-US" b="1" dirty="0"/>
            </a:p>
          </p:txBody>
        </p:sp>
      </p:grpSp>
      <mc:AlternateContent xmlns:mc="http://schemas.openxmlformats.org/markup-compatibility/2006" xmlns:a14="http://schemas.microsoft.com/office/drawing/2010/main">
        <mc:Choice Requires="a14">
          <p:sp>
            <p:nvSpPr>
              <p:cNvPr id="22" name="Rectangle 21"/>
              <p:cNvSpPr/>
              <p:nvPr/>
            </p:nvSpPr>
            <p:spPr>
              <a:xfrm>
                <a:off x="5489373" y="766181"/>
                <a:ext cx="3170804" cy="79034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000" b="1" i="1" smtClean="0">
                              <a:latin typeface="Cambria Math" panose="02040503050406030204" pitchFamily="18" charset="0"/>
                            </a:rPr>
                          </m:ctrlPr>
                        </m:sSubPr>
                        <m:e>
                          <m:r>
                            <a:rPr lang="en-US" sz="2000" b="1" i="1">
                              <a:latin typeface="Cambria Math" panose="02040503050406030204" pitchFamily="18" charset="0"/>
                            </a:rPr>
                            <m:t>𝑺𝑺𝒀</m:t>
                          </m:r>
                        </m:e>
                        <m:sub>
                          <m:r>
                            <a:rPr lang="en-US" sz="2000" b="1" i="1">
                              <a:latin typeface="Cambria Math" panose="02040503050406030204" pitchFamily="18" charset="0"/>
                            </a:rPr>
                            <m:t>𝑬𝑽</m:t>
                          </m:r>
                        </m:sub>
                      </m:sSub>
                      <m:r>
                        <a:rPr lang="en-US" sz="2000" b="1" i="0">
                          <a:latin typeface="Cambria Math" panose="02040503050406030204" pitchFamily="18" charset="0"/>
                        </a:rPr>
                        <m:t>= </m:t>
                      </m:r>
                      <m:nary>
                        <m:naryPr>
                          <m:limLoc m:val="subSup"/>
                          <m:ctrlPr>
                            <a:rPr lang="en-US" sz="2000" b="1" i="1">
                              <a:latin typeface="Cambria Math" panose="02040503050406030204" pitchFamily="18" charset="0"/>
                            </a:rPr>
                          </m:ctrlPr>
                        </m:naryPr>
                        <m:sub>
                          <m:r>
                            <a:rPr lang="en-US" sz="2000" b="1" i="1">
                              <a:latin typeface="Cambria Math" panose="02040503050406030204" pitchFamily="18" charset="0"/>
                            </a:rPr>
                            <m:t>𝒕</m:t>
                          </m:r>
                          <m:r>
                            <a:rPr lang="en-US" sz="2000" b="1" i="0">
                              <a:latin typeface="Cambria Math" panose="02040503050406030204" pitchFamily="18" charset="0"/>
                            </a:rPr>
                            <m:t>=</m:t>
                          </m:r>
                          <m:r>
                            <a:rPr lang="en-US" sz="2000" b="1" i="0">
                              <a:latin typeface="Cambria Math" panose="02040503050406030204" pitchFamily="18" charset="0"/>
                            </a:rPr>
                            <m:t>𝟎</m:t>
                          </m:r>
                        </m:sub>
                        <m:sup>
                          <m:r>
                            <a:rPr lang="en-US" sz="2000" b="1" i="1">
                              <a:latin typeface="Cambria Math" panose="02040503050406030204" pitchFamily="18" charset="0"/>
                            </a:rPr>
                            <m:t>𝑻</m:t>
                          </m:r>
                        </m:sup>
                        <m:e>
                          <m:r>
                            <a:rPr lang="en-US" sz="2000" b="1" i="1">
                              <a:latin typeface="Cambria Math" panose="02040503050406030204" pitchFamily="18" charset="0"/>
                            </a:rPr>
                            <m:t>𝑸</m:t>
                          </m:r>
                          <m:r>
                            <a:rPr lang="en-US" sz="2000" b="1" i="0">
                              <a:latin typeface="Cambria Math" panose="02040503050406030204" pitchFamily="18" charset="0"/>
                            </a:rPr>
                            <m:t>∗</m:t>
                          </m:r>
                          <m:r>
                            <a:rPr lang="en-US" sz="2000" b="1" i="1">
                              <a:latin typeface="Cambria Math" panose="02040503050406030204" pitchFamily="18" charset="0"/>
                            </a:rPr>
                            <m:t>𝑺𝑺𝑪</m:t>
                          </m:r>
                          <m:r>
                            <a:rPr lang="en-US" sz="2000" b="1" i="0">
                              <a:latin typeface="Cambria Math" panose="02040503050406030204" pitchFamily="18" charset="0"/>
                            </a:rPr>
                            <m:t>∗</m:t>
                          </m:r>
                          <m:r>
                            <a:rPr lang="en-US" sz="2000" b="1" i="1">
                              <a:latin typeface="Cambria Math" panose="02040503050406030204" pitchFamily="18" charset="0"/>
                            </a:rPr>
                            <m:t>𝒅𝒕</m:t>
                          </m:r>
                        </m:e>
                      </m:nary>
                    </m:oMath>
                  </m:oMathPara>
                </a14:m>
                <a:endParaRPr lang="en-US" sz="2000" b="1" dirty="0"/>
              </a:p>
            </p:txBody>
          </p:sp>
        </mc:Choice>
        <mc:Fallback xmlns="">
          <p:sp>
            <p:nvSpPr>
              <p:cNvPr id="22" name="Rectangle 21"/>
              <p:cNvSpPr>
                <a:spLocks noRot="1" noChangeAspect="1" noMove="1" noResize="1" noEditPoints="1" noAdjustHandles="1" noChangeArrowheads="1" noChangeShapeType="1" noTextEdit="1"/>
              </p:cNvSpPr>
              <p:nvPr/>
            </p:nvSpPr>
            <p:spPr>
              <a:xfrm>
                <a:off x="5489373" y="766181"/>
                <a:ext cx="3170804" cy="790345"/>
              </a:xfrm>
              <a:prstGeom prst="rect">
                <a:avLst/>
              </a:prstGeom>
              <a:blipFill rotWithShape="0">
                <a:blip r:embed="rId5"/>
                <a:stretch>
                  <a:fillRect/>
                </a:stretch>
              </a:blipFill>
            </p:spPr>
            <p:txBody>
              <a:bodyPr/>
              <a:lstStyle/>
              <a:p>
                <a:r>
                  <a:rPr lang="en-US">
                    <a:noFill/>
                  </a:rPr>
                  <a:t> </a:t>
                </a:r>
              </a:p>
            </p:txBody>
          </p:sp>
        </mc:Fallback>
      </mc:AlternateContent>
      <p:sp>
        <p:nvSpPr>
          <p:cNvPr id="23" name="TextBox 22"/>
          <p:cNvSpPr txBox="1"/>
          <p:nvPr/>
        </p:nvSpPr>
        <p:spPr>
          <a:xfrm>
            <a:off x="120733" y="1027049"/>
            <a:ext cx="5236883" cy="400110"/>
          </a:xfrm>
          <a:prstGeom prst="rect">
            <a:avLst/>
          </a:prstGeom>
          <a:noFill/>
        </p:spPr>
        <p:txBody>
          <a:bodyPr wrap="none" rtlCol="0">
            <a:spAutoFit/>
          </a:bodyPr>
          <a:lstStyle/>
          <a:p>
            <a:r>
              <a:rPr lang="en-US" sz="2000" b="1" dirty="0" smtClean="0"/>
              <a:t>Quantify Event-wise suspended sediment yield:</a:t>
            </a:r>
            <a:endParaRPr lang="en-US" sz="2000" b="1" dirty="0"/>
          </a:p>
        </p:txBody>
      </p:sp>
      <p:grpSp>
        <p:nvGrpSpPr>
          <p:cNvPr id="3" name="Group 2"/>
          <p:cNvGrpSpPr/>
          <p:nvPr/>
        </p:nvGrpSpPr>
        <p:grpSpPr>
          <a:xfrm>
            <a:off x="555846" y="4631420"/>
            <a:ext cx="7791620" cy="1899593"/>
            <a:chOff x="555846" y="4808528"/>
            <a:chExt cx="7791620" cy="1899593"/>
          </a:xfrm>
        </p:grpSpPr>
        <p:sp>
          <p:nvSpPr>
            <p:cNvPr id="17" name="TextBox 16"/>
            <p:cNvSpPr txBox="1"/>
            <p:nvPr/>
          </p:nvSpPr>
          <p:spPr>
            <a:xfrm>
              <a:off x="555846" y="4808528"/>
              <a:ext cx="7791620" cy="1231106"/>
            </a:xfrm>
            <a:prstGeom prst="rect">
              <a:avLst/>
            </a:prstGeom>
            <a:noFill/>
          </p:spPr>
          <p:txBody>
            <a:bodyPr wrap="square" rtlCol="0">
              <a:spAutoFit/>
            </a:bodyPr>
            <a:lstStyle/>
            <a:p>
              <a:r>
                <a:rPr lang="en-US" sz="2000" b="1" dirty="0" smtClean="0"/>
                <a:t>Model and Measurement Uncertainty</a:t>
              </a:r>
            </a:p>
            <a:p>
              <a:r>
                <a:rPr lang="en-US" dirty="0"/>
                <a:t>Root Mean Square Error (RMSE) method </a:t>
              </a:r>
              <a:r>
                <a:rPr lang="en-US" dirty="0" smtClean="0"/>
                <a:t>= ‘‘</a:t>
              </a:r>
              <a:r>
                <a:rPr lang="en-US" dirty="0"/>
                <a:t>most probable value’’ of the cumulative </a:t>
              </a:r>
              <a:r>
                <a:rPr lang="en-US" dirty="0" smtClean="0"/>
                <a:t>error from </a:t>
              </a:r>
              <a:r>
                <a:rPr lang="en-US" dirty="0"/>
                <a:t>each measurement and modeling procedure to the final SSY</a:t>
              </a:r>
              <a:r>
                <a:rPr lang="en-US" baseline="-25000" dirty="0"/>
                <a:t>EV</a:t>
              </a:r>
              <a:r>
                <a:rPr lang="en-US" dirty="0"/>
                <a:t> </a:t>
              </a:r>
              <a:r>
                <a:rPr lang="en-US" dirty="0" smtClean="0"/>
                <a:t>estimate (SSY</a:t>
              </a:r>
              <a:r>
                <a:rPr lang="en-US" baseline="-25000" dirty="0" smtClean="0"/>
                <a:t>EV</a:t>
              </a:r>
              <a:r>
                <a:rPr lang="en-US" dirty="0" smtClean="0"/>
                <a:t> ±PE)</a:t>
              </a:r>
              <a:endParaRPr lang="en-US" dirty="0"/>
            </a:p>
          </p:txBody>
        </p:sp>
        <mc:AlternateContent xmlns:mc="http://schemas.openxmlformats.org/markup-compatibility/2006" xmlns:a14="http://schemas.microsoft.com/office/drawing/2010/main">
          <mc:Choice Requires="a14">
            <p:sp>
              <p:nvSpPr>
                <p:cNvPr id="2" name="Rectangle 1"/>
                <p:cNvSpPr/>
                <p:nvPr/>
              </p:nvSpPr>
              <p:spPr>
                <a:xfrm>
                  <a:off x="2342323" y="5797422"/>
                  <a:ext cx="5556024" cy="910699"/>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𝑃𝐸</m:t>
                        </m:r>
                        <m:r>
                          <a:rPr lang="en-US" i="1">
                            <a:latin typeface="Cambria Math" panose="02040503050406030204" pitchFamily="18" charset="0"/>
                          </a:rPr>
                          <m:t>= </m:t>
                        </m:r>
                        <m:rad>
                          <m:radPr>
                            <m:degHide m:val="on"/>
                            <m:ctrlPr>
                              <a:rPr lang="en-US" i="1">
                                <a:latin typeface="Cambria Math" panose="02040503050406030204" pitchFamily="18" charset="0"/>
                              </a:rPr>
                            </m:ctrlPr>
                          </m:radPr>
                          <m:deg/>
                          <m:e>
                            <m:nary>
                              <m:naryPr>
                                <m:chr m:val="∑"/>
                                <m:limLoc m:val="undOvr"/>
                                <m:subHide m:val="on"/>
                                <m:supHide m:val="on"/>
                                <m:ctrlPr>
                                  <a:rPr lang="en-US" i="1">
                                    <a:latin typeface="Cambria Math" panose="02040503050406030204" pitchFamily="18" charset="0"/>
                                  </a:rPr>
                                </m:ctrlPr>
                              </m:naryPr>
                              <m:sub/>
                              <m:sup/>
                              <m:e>
                                <m:sSubSup>
                                  <m:sSubSupPr>
                                    <m:ctrlPr>
                                      <a:rPr lang="en-US" i="1">
                                        <a:latin typeface="Cambria Math" panose="02040503050406030204" pitchFamily="18" charset="0"/>
                                      </a:rPr>
                                    </m:ctrlPr>
                                  </m:sSubSupPr>
                                  <m:e>
                                    <m:r>
                                      <a:rPr lang="en-US" i="1">
                                        <a:latin typeface="Cambria Math" panose="02040503050406030204" pitchFamily="18" charset="0"/>
                                      </a:rPr>
                                      <m:t>(</m:t>
                                    </m:r>
                                    <m:r>
                                      <a:rPr lang="en-US" i="1">
                                        <a:latin typeface="Cambria Math" panose="02040503050406030204" pitchFamily="18" charset="0"/>
                                      </a:rPr>
                                      <m:t>𝐸</m:t>
                                    </m:r>
                                  </m:e>
                                  <m:sub>
                                    <m:r>
                                      <a:rPr lang="en-US" i="1">
                                        <a:latin typeface="Cambria Math" panose="02040503050406030204" pitchFamily="18" charset="0"/>
                                      </a:rPr>
                                      <m:t>𝑄𝑚𝑒𝑎𝑠</m:t>
                                    </m:r>
                                  </m:sub>
                                  <m:sup>
                                    <m:r>
                                      <a:rPr lang="en-US" i="1">
                                        <a:latin typeface="Cambria Math" panose="02040503050406030204" pitchFamily="18" charset="0"/>
                                      </a:rPr>
                                      <m:t>2</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𝐸</m:t>
                                    </m:r>
                                  </m:e>
                                  <m:sub>
                                    <m:r>
                                      <a:rPr lang="en-US" i="1">
                                        <a:latin typeface="Cambria Math" panose="02040503050406030204" pitchFamily="18" charset="0"/>
                                      </a:rPr>
                                      <m:t>𝑆𝑆𝐶𝑚𝑒𝑎𝑠</m:t>
                                    </m:r>
                                  </m:sub>
                                  <m:sup>
                                    <m:r>
                                      <a:rPr lang="en-US" i="1">
                                        <a:latin typeface="Cambria Math" panose="02040503050406030204" pitchFamily="18" charset="0"/>
                                      </a:rPr>
                                      <m:t>2</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m:t>
                                    </m:r>
                                    <m:r>
                                      <a:rPr lang="en-US" i="1">
                                        <a:latin typeface="Cambria Math" panose="02040503050406030204" pitchFamily="18" charset="0"/>
                                      </a:rPr>
                                      <m:t>𝐸</m:t>
                                    </m:r>
                                  </m:e>
                                  <m:sub>
                                    <m:r>
                                      <a:rPr lang="en-US" i="1">
                                        <a:latin typeface="Cambria Math" panose="02040503050406030204" pitchFamily="18" charset="0"/>
                                      </a:rPr>
                                      <m:t>𝑄𝑚𝑜𝑑</m:t>
                                    </m:r>
                                  </m:sub>
                                  <m:sup>
                                    <m:r>
                                      <a:rPr lang="en-US" i="1">
                                        <a:latin typeface="Cambria Math" panose="02040503050406030204" pitchFamily="18" charset="0"/>
                                      </a:rPr>
                                      <m:t>2</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𝐸</m:t>
                                    </m:r>
                                  </m:e>
                                  <m:sub>
                                    <m:r>
                                      <a:rPr lang="en-US" i="1">
                                        <a:latin typeface="Cambria Math" panose="02040503050406030204" pitchFamily="18" charset="0"/>
                                      </a:rPr>
                                      <m:t>𝑆𝑆𝐶𝑚𝑜𝑑</m:t>
                                    </m:r>
                                  </m:sub>
                                  <m:sup>
                                    <m:r>
                                      <a:rPr lang="en-US" i="1">
                                        <a:latin typeface="Cambria Math" panose="02040503050406030204" pitchFamily="18" charset="0"/>
                                      </a:rPr>
                                      <m:t>2</m:t>
                                    </m:r>
                                  </m:sup>
                                </m:sSubSup>
                                <m:r>
                                  <a:rPr lang="en-US" i="1">
                                    <a:latin typeface="Cambria Math" panose="02040503050406030204" pitchFamily="18" charset="0"/>
                                  </a:rPr>
                                  <m:t>)</m:t>
                                </m:r>
                              </m:e>
                            </m:nary>
                          </m:e>
                        </m:rad>
                      </m:oMath>
                    </m:oMathPara>
                  </a14:m>
                  <a:endParaRPr lang="en-US" dirty="0"/>
                </a:p>
              </p:txBody>
            </p:sp>
          </mc:Choice>
          <mc:Fallback xmlns="">
            <p:sp>
              <p:nvSpPr>
                <p:cNvPr id="2" name="Rectangle 1"/>
                <p:cNvSpPr>
                  <a:spLocks noRot="1" noChangeAspect="1" noMove="1" noResize="1" noEditPoints="1" noAdjustHandles="1" noChangeArrowheads="1" noChangeShapeType="1" noTextEdit="1"/>
                </p:cNvSpPr>
                <p:nvPr/>
              </p:nvSpPr>
              <p:spPr>
                <a:xfrm>
                  <a:off x="2342323" y="5797422"/>
                  <a:ext cx="5556024" cy="910699"/>
                </a:xfrm>
                <a:prstGeom prst="rect">
                  <a:avLst/>
                </a:prstGeom>
                <a:blipFill rotWithShape="0">
                  <a:blip r:embed="rId6"/>
                  <a:stretch>
                    <a:fillRect/>
                  </a:stretch>
                </a:blipFill>
              </p:spPr>
              <p:txBody>
                <a:bodyPr/>
                <a:lstStyle/>
                <a:p>
                  <a:r>
                    <a:rPr lang="en-US">
                      <a:noFill/>
                    </a:rPr>
                    <a:t> </a:t>
                  </a:r>
                </a:p>
              </p:txBody>
            </p:sp>
          </mc:Fallback>
        </mc:AlternateContent>
      </p:grpSp>
    </p:spTree>
    <p:extLst>
      <p:ext uri="{BB962C8B-B14F-4D97-AF65-F5344CB8AC3E}">
        <p14:creationId xmlns:p14="http://schemas.microsoft.com/office/powerpoint/2010/main" val="37666202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416123" y="889052"/>
            <a:ext cx="7970939" cy="1382155"/>
            <a:chOff x="724619" y="931919"/>
            <a:chExt cx="7970939" cy="1382155"/>
          </a:xfrm>
        </p:grpSpPr>
        <mc:AlternateContent xmlns:mc="http://schemas.openxmlformats.org/markup-compatibility/2006" xmlns:a14="http://schemas.microsoft.com/office/drawing/2010/main">
          <mc:Choice Requires="a14">
            <p:sp>
              <p:nvSpPr>
                <p:cNvPr id="3" name="TextBox 2"/>
                <p:cNvSpPr txBox="1"/>
                <p:nvPr/>
              </p:nvSpPr>
              <p:spPr>
                <a:xfrm>
                  <a:off x="724619" y="931919"/>
                  <a:ext cx="2236253" cy="913776"/>
                </a:xfrm>
                <a:prstGeom prst="rect">
                  <a:avLst/>
                </a:prstGeom>
                <a:noFill/>
              </p:spPr>
              <p:txBody>
                <a:bodyPr wrap="none" rtlCol="0">
                  <a:spAutoFit/>
                </a:bodyPr>
                <a:lstStyle/>
                <a:p>
                  <a:r>
                    <a:rPr lang="en-US" sz="2000" b="1" u="sng" dirty="0" smtClean="0"/>
                    <a:t>Disturbance Ratio  </a:t>
                  </a:r>
                  <a:endParaRPr lang="en-US" sz="2000" dirty="0"/>
                </a:p>
                <a:p>
                  <a:r>
                    <a:rPr lang="en-US" sz="2000" dirty="0" smtClean="0"/>
                    <a:t>	DR =</a:t>
                  </a:r>
                  <a14:m>
                    <m:oMath xmlns:m="http://schemas.openxmlformats.org/officeDocument/2006/math">
                      <m:r>
                        <a:rPr lang="en-US" sz="2000">
                          <a:latin typeface="Cambria Math" panose="02040503050406030204" pitchFamily="18" charset="0"/>
                        </a:rPr>
                        <m:t> </m:t>
                      </m:r>
                      <m:f>
                        <m:fPr>
                          <m:ctrlPr>
                            <a:rPr lang="en-US" sz="2000" i="1">
                              <a:latin typeface="Cambria Math" panose="02040503050406030204" pitchFamily="18" charset="0"/>
                            </a:rPr>
                          </m:ctrlPr>
                        </m:fPr>
                        <m:num>
                          <m:r>
                            <a:rPr lang="en-US" sz="2000" i="1">
                              <a:latin typeface="Cambria Math" panose="02040503050406030204" pitchFamily="18" charset="0"/>
                            </a:rPr>
                            <m:t>𝑆𝑆𝑌</m:t>
                          </m:r>
                        </m:num>
                        <m:den>
                          <m:sSub>
                            <m:sSubPr>
                              <m:ctrlPr>
                                <a:rPr lang="en-US" sz="2000" i="1">
                                  <a:latin typeface="Cambria Math" panose="02040503050406030204" pitchFamily="18" charset="0"/>
                                </a:rPr>
                              </m:ctrlPr>
                            </m:sSubPr>
                            <m:e>
                              <m:r>
                                <a:rPr lang="en-US" sz="2000" i="1">
                                  <a:latin typeface="Cambria Math" panose="02040503050406030204" pitchFamily="18" charset="0"/>
                                </a:rPr>
                                <m:t>𝑆𝑆𝑌</m:t>
                              </m:r>
                            </m:e>
                            <m:sub>
                              <m:r>
                                <a:rPr lang="en-US" sz="2000" i="1">
                                  <a:latin typeface="Cambria Math" panose="02040503050406030204" pitchFamily="18" charset="0"/>
                                </a:rPr>
                                <m:t> </m:t>
                              </m:r>
                              <m:r>
                                <a:rPr lang="en-US" sz="2000" i="1">
                                  <a:latin typeface="Cambria Math" panose="02040503050406030204" pitchFamily="18" charset="0"/>
                                </a:rPr>
                                <m:t>𝑝𝑟𝑒</m:t>
                              </m:r>
                            </m:sub>
                          </m:sSub>
                        </m:den>
                      </m:f>
                    </m:oMath>
                  </a14:m>
                  <a:endParaRPr lang="en-US" sz="2000" dirty="0"/>
                </a:p>
              </p:txBody>
            </p:sp>
          </mc:Choice>
          <mc:Fallback xmlns="">
            <p:sp>
              <p:nvSpPr>
                <p:cNvPr id="3" name="TextBox 2"/>
                <p:cNvSpPr txBox="1">
                  <a:spLocks noRot="1" noChangeAspect="1" noMove="1" noResize="1" noEditPoints="1" noAdjustHandles="1" noChangeArrowheads="1" noChangeShapeType="1" noTextEdit="1"/>
                </p:cNvSpPr>
                <p:nvPr/>
              </p:nvSpPr>
              <p:spPr>
                <a:xfrm>
                  <a:off x="724619" y="931919"/>
                  <a:ext cx="2236253" cy="913776"/>
                </a:xfrm>
                <a:prstGeom prst="rect">
                  <a:avLst/>
                </a:prstGeom>
                <a:blipFill rotWithShape="0">
                  <a:blip r:embed="rId3"/>
                  <a:stretch>
                    <a:fillRect l="-2725" t="-4000" r="-27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Rectangle 3"/>
                <p:cNvSpPr/>
                <p:nvPr/>
              </p:nvSpPr>
              <p:spPr>
                <a:xfrm>
                  <a:off x="3885355" y="1130529"/>
                  <a:ext cx="3936783" cy="7146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𝑆𝑆𝑌</m:t>
                            </m:r>
                          </m:e>
                          <m:sub>
                            <m:r>
                              <a:rPr lang="en-US" i="1">
                                <a:latin typeface="Cambria Math" panose="02040503050406030204" pitchFamily="18" charset="0"/>
                              </a:rPr>
                              <m:t>𝑝𝑟𝑒</m:t>
                            </m:r>
                          </m:sub>
                        </m:sSub>
                        <m:r>
                          <a:rPr lang="en-US" i="0">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𝐴𝑟𝑒𝑎</m:t>
                            </m:r>
                          </m:e>
                          <m:sub>
                            <m:r>
                              <a:rPr lang="en-US" i="1">
                                <a:latin typeface="Cambria Math" panose="02040503050406030204" pitchFamily="18" charset="0"/>
                              </a:rPr>
                              <m:t>𝑇𝑂𝑇𝐴𝐿</m:t>
                            </m:r>
                          </m:sub>
                        </m:sSub>
                        <m:r>
                          <a:rPr lang="en-US" i="0">
                            <a:latin typeface="Cambria Math" panose="02040503050406030204" pitchFamily="18" charset="0"/>
                          </a:rPr>
                          <m:t>∗ </m:t>
                        </m:r>
                        <m:d>
                          <m:dPr>
                            <m:ctrlPr>
                              <a:rPr lang="en-US" i="1">
                                <a:latin typeface="Cambria Math" panose="02040503050406030204" pitchFamily="18" charset="0"/>
                              </a:rPr>
                            </m:ctrlPr>
                          </m:dPr>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𝑆𝑆𝑌</m:t>
                                    </m:r>
                                  </m:e>
                                  <m:sub>
                                    <m:r>
                                      <a:rPr lang="en-US" i="1">
                                        <a:latin typeface="Cambria Math" panose="02040503050406030204" pitchFamily="18" charset="0"/>
                                      </a:rPr>
                                      <m:t>𝑈𝑃𝑃𝐸𝑅</m:t>
                                    </m:r>
                                    <m:r>
                                      <a:rPr lang="en-US" i="0">
                                        <a:latin typeface="Cambria Math" panose="02040503050406030204" pitchFamily="18" charset="0"/>
                                      </a:rPr>
                                      <m:t> </m:t>
                                    </m:r>
                                  </m:sub>
                                </m:sSub>
                              </m:num>
                              <m:den>
                                <m:sSub>
                                  <m:sSubPr>
                                    <m:ctrlPr>
                                      <a:rPr lang="en-US" i="1">
                                        <a:latin typeface="Cambria Math" panose="02040503050406030204" pitchFamily="18" charset="0"/>
                                      </a:rPr>
                                    </m:ctrlPr>
                                  </m:sSubPr>
                                  <m:e>
                                    <m:r>
                                      <a:rPr lang="en-US" i="1">
                                        <a:latin typeface="Cambria Math" panose="02040503050406030204" pitchFamily="18" charset="0"/>
                                      </a:rPr>
                                      <m:t>𝐴𝑟𝑒𝑎</m:t>
                                    </m:r>
                                  </m:e>
                                  <m:sub>
                                    <m:r>
                                      <a:rPr lang="en-US" i="1">
                                        <a:latin typeface="Cambria Math" panose="02040503050406030204" pitchFamily="18" charset="0"/>
                                      </a:rPr>
                                      <m:t>𝑈𝑃𝑃𝐸𝑅</m:t>
                                    </m:r>
                                  </m:sub>
                                </m:sSub>
                              </m:den>
                            </m:f>
                            <m:r>
                              <a:rPr lang="en-US" i="0">
                                <a:latin typeface="Cambria Math" panose="02040503050406030204" pitchFamily="18" charset="0"/>
                              </a:rPr>
                              <m:t> </m:t>
                            </m:r>
                          </m:e>
                        </m:d>
                      </m:oMath>
                    </m:oMathPara>
                  </a14:m>
                  <a:endParaRPr lang="en-US" dirty="0"/>
                </a:p>
              </p:txBody>
            </p:sp>
          </mc:Choice>
          <mc:Fallback xmlns="">
            <p:sp>
              <p:nvSpPr>
                <p:cNvPr id="4" name="Rectangle 3"/>
                <p:cNvSpPr>
                  <a:spLocks noRot="1" noChangeAspect="1" noMove="1" noResize="1" noEditPoints="1" noAdjustHandles="1" noChangeArrowheads="1" noChangeShapeType="1" noTextEdit="1"/>
                </p:cNvSpPr>
                <p:nvPr/>
              </p:nvSpPr>
              <p:spPr>
                <a:xfrm>
                  <a:off x="3885355" y="1130529"/>
                  <a:ext cx="3936783" cy="714683"/>
                </a:xfrm>
                <a:prstGeom prst="rect">
                  <a:avLst/>
                </a:prstGeom>
                <a:blipFill rotWithShape="0">
                  <a:blip r:embed="rId4"/>
                  <a:stretch>
                    <a:fillRect/>
                  </a:stretch>
                </a:blipFill>
              </p:spPr>
              <p:txBody>
                <a:bodyPr/>
                <a:lstStyle/>
                <a:p>
                  <a:r>
                    <a:rPr lang="en-US">
                      <a:noFill/>
                    </a:rPr>
                    <a:t> </a:t>
                  </a:r>
                </a:p>
              </p:txBody>
            </p:sp>
          </mc:Fallback>
        </mc:AlternateContent>
        <p:sp>
          <p:nvSpPr>
            <p:cNvPr id="5" name="Rectangle 4"/>
            <p:cNvSpPr/>
            <p:nvPr/>
          </p:nvSpPr>
          <p:spPr>
            <a:xfrm>
              <a:off x="793762" y="1944742"/>
              <a:ext cx="7901796" cy="369332"/>
            </a:xfrm>
            <a:prstGeom prst="rect">
              <a:avLst/>
            </a:prstGeom>
          </p:spPr>
          <p:txBody>
            <a:bodyPr wrap="square">
              <a:spAutoFit/>
            </a:bodyPr>
            <a:lstStyle/>
            <a:p>
              <a:endParaRPr lang="en-US" dirty="0"/>
            </a:p>
          </p:txBody>
        </p:sp>
      </p:grpSp>
      <p:sp>
        <p:nvSpPr>
          <p:cNvPr id="7" name="TextBox 6"/>
          <p:cNvSpPr txBox="1"/>
          <p:nvPr/>
        </p:nvSpPr>
        <p:spPr>
          <a:xfrm>
            <a:off x="3784903" y="304516"/>
            <a:ext cx="1333507" cy="461665"/>
          </a:xfrm>
          <a:prstGeom prst="rect">
            <a:avLst/>
          </a:prstGeom>
          <a:noFill/>
        </p:spPr>
        <p:txBody>
          <a:bodyPr wrap="none" rtlCol="0">
            <a:spAutoFit/>
          </a:bodyPr>
          <a:lstStyle/>
          <a:p>
            <a:r>
              <a:rPr lang="en-US" sz="2400" b="1" u="sng" dirty="0" smtClean="0"/>
              <a:t>Methods</a:t>
            </a:r>
            <a:endParaRPr lang="en-US" sz="2400" b="1" u="sng" dirty="0"/>
          </a:p>
        </p:txBody>
      </p:sp>
      <p:grpSp>
        <p:nvGrpSpPr>
          <p:cNvPr id="47" name="Group 46"/>
          <p:cNvGrpSpPr/>
          <p:nvPr/>
        </p:nvGrpSpPr>
        <p:grpSpPr>
          <a:xfrm>
            <a:off x="371020" y="2073020"/>
            <a:ext cx="9190946" cy="2327584"/>
            <a:chOff x="324470" y="2302732"/>
            <a:chExt cx="9190946" cy="2327584"/>
          </a:xfrm>
        </p:grpSpPr>
        <p:sp>
          <p:nvSpPr>
            <p:cNvPr id="12" name="Rectangle 11"/>
            <p:cNvSpPr/>
            <p:nvPr/>
          </p:nvSpPr>
          <p:spPr>
            <a:xfrm>
              <a:off x="324470" y="2302732"/>
              <a:ext cx="4686795" cy="677108"/>
            </a:xfrm>
            <a:prstGeom prst="rect">
              <a:avLst/>
            </a:prstGeom>
          </p:spPr>
          <p:txBody>
            <a:bodyPr wrap="square">
              <a:spAutoFit/>
            </a:bodyPr>
            <a:lstStyle/>
            <a:p>
              <a:r>
                <a:rPr lang="en-US" sz="2000" b="1" u="sng" dirty="0" smtClean="0"/>
                <a:t>Empirical model of SSY</a:t>
              </a:r>
              <a:r>
                <a:rPr lang="en-US" sz="2000" b="1" u="sng" baseline="-25000" dirty="0" smtClean="0"/>
                <a:t>EV </a:t>
              </a:r>
            </a:p>
            <a:p>
              <a:r>
                <a:rPr lang="en-US" dirty="0" smtClean="0">
                  <a:effectLst/>
                  <a:latin typeface="Cambria" panose="02040503050406030204" pitchFamily="18" charset="0"/>
                  <a:ea typeface="Calibri" panose="020F0502020204030204" pitchFamily="34" charset="0"/>
                  <a:cs typeface="Times New Roman" panose="02020603050405020304" pitchFamily="18" charset="0"/>
                </a:rPr>
                <a:t> </a:t>
              </a:r>
              <a:endParaRPr lang="en-US" dirty="0"/>
            </a:p>
          </p:txBody>
        </p:sp>
        <p:grpSp>
          <p:nvGrpSpPr>
            <p:cNvPr id="14" name="Group 13"/>
            <p:cNvGrpSpPr/>
            <p:nvPr/>
          </p:nvGrpSpPr>
          <p:grpSpPr>
            <a:xfrm>
              <a:off x="1113288" y="2598991"/>
              <a:ext cx="8402128" cy="2031325"/>
              <a:chOff x="394902" y="1934229"/>
              <a:chExt cx="8402128" cy="2031325"/>
            </a:xfrm>
          </p:grpSpPr>
          <p:sp>
            <p:nvSpPr>
              <p:cNvPr id="15" name="Rectangle 14"/>
              <p:cNvSpPr/>
              <p:nvPr/>
            </p:nvSpPr>
            <p:spPr>
              <a:xfrm>
                <a:off x="394902" y="1934229"/>
                <a:ext cx="8402128" cy="2031325"/>
              </a:xfrm>
              <a:prstGeom prst="rect">
                <a:avLst/>
              </a:prstGeom>
            </p:spPr>
            <p:txBody>
              <a:bodyPr wrap="square">
                <a:spAutoFit/>
              </a:bodyPr>
              <a:lstStyle/>
              <a:p>
                <a:r>
                  <a:rPr lang="en-US" b="1" u="sng" dirty="0" smtClean="0">
                    <a:effectLst/>
                    <a:ea typeface="Calibri" panose="020F0502020204030204" pitchFamily="34" charset="0"/>
                    <a:cs typeface="Times New Roman" panose="02020603050405020304" pitchFamily="18" charset="0"/>
                  </a:rPr>
                  <a:t>SSY</a:t>
                </a:r>
                <a:r>
                  <a:rPr lang="en-US" b="1" u="sng" baseline="-25000" dirty="0" smtClean="0">
                    <a:effectLst/>
                    <a:ea typeface="Calibri" panose="020F0502020204030204" pitchFamily="34" charset="0"/>
                    <a:cs typeface="Times New Roman" panose="02020603050405020304" pitchFamily="18" charset="0"/>
                  </a:rPr>
                  <a:t>EV</a:t>
                </a:r>
                <a:r>
                  <a:rPr lang="en-US" b="1" u="sng" dirty="0" smtClean="0">
                    <a:effectLst/>
                    <a:ea typeface="Calibri" panose="020F0502020204030204" pitchFamily="34" charset="0"/>
                    <a:cs typeface="Times New Roman" panose="02020603050405020304" pitchFamily="18" charset="0"/>
                  </a:rPr>
                  <a:t> may be correlated with precipitation or discharge storm metrics (X):</a:t>
                </a:r>
              </a:p>
              <a:p>
                <a:pPr marL="342900" indent="-342900">
                  <a:buFont typeface="+mj-lt"/>
                  <a:buAutoNum type="arabicPeriod"/>
                </a:pPr>
                <a:r>
                  <a:rPr lang="en-US" dirty="0" smtClean="0">
                    <a:effectLst/>
                    <a:ea typeface="Calibri" panose="020F0502020204030204" pitchFamily="34" charset="0"/>
                    <a:cs typeface="Times New Roman" panose="02020603050405020304" pitchFamily="18" charset="0"/>
                  </a:rPr>
                  <a:t>total event precipitation (</a:t>
                </a:r>
                <a:r>
                  <a:rPr lang="en-US" dirty="0" err="1" smtClean="0">
                    <a:effectLst/>
                    <a:ea typeface="Calibri" panose="020F0502020204030204" pitchFamily="34" charset="0"/>
                    <a:cs typeface="Times New Roman" panose="02020603050405020304" pitchFamily="18" charset="0"/>
                  </a:rPr>
                  <a:t>Psum</a:t>
                </a:r>
                <a:r>
                  <a:rPr lang="en-US" dirty="0" smtClean="0">
                    <a:effectLst/>
                    <a:ea typeface="Calibri" panose="020F0502020204030204" pitchFamily="34" charset="0"/>
                    <a:cs typeface="Times New Roman" panose="02020603050405020304" pitchFamily="18" charset="0"/>
                  </a:rPr>
                  <a:t>)</a:t>
                </a:r>
              </a:p>
              <a:p>
                <a:pPr marL="342900" indent="-342900">
                  <a:buFont typeface="+mj-lt"/>
                  <a:buAutoNum type="arabicPeriod"/>
                </a:pPr>
                <a:r>
                  <a:rPr lang="en-US" dirty="0" smtClean="0">
                    <a:effectLst/>
                    <a:ea typeface="Calibri" panose="020F0502020204030204" pitchFamily="34" charset="0"/>
                    <a:cs typeface="Times New Roman" panose="02020603050405020304" pitchFamily="18" charset="0"/>
                  </a:rPr>
                  <a:t>EI30 rainfall erosivity (EI30) </a:t>
                </a:r>
              </a:p>
              <a:p>
                <a:pPr marL="342900" indent="-342900">
                  <a:buFont typeface="+mj-lt"/>
                  <a:buAutoNum type="arabicPeriod"/>
                </a:pPr>
                <a:r>
                  <a:rPr lang="en-US" dirty="0" smtClean="0">
                    <a:effectLst/>
                    <a:ea typeface="Calibri" panose="020F0502020204030204" pitchFamily="34" charset="0"/>
                    <a:cs typeface="Times New Roman" panose="02020603050405020304" pitchFamily="18" charset="0"/>
                  </a:rPr>
                  <a:t>total event discharge (</a:t>
                </a:r>
                <a:r>
                  <a:rPr lang="en-US" dirty="0" err="1" smtClean="0">
                    <a:effectLst/>
                    <a:ea typeface="Calibri" panose="020F0502020204030204" pitchFamily="34" charset="0"/>
                    <a:cs typeface="Times New Roman" panose="02020603050405020304" pitchFamily="18" charset="0"/>
                  </a:rPr>
                  <a:t>Qsum</a:t>
                </a:r>
                <a:r>
                  <a:rPr lang="en-US" dirty="0" smtClean="0">
                    <a:effectLst/>
                    <a:ea typeface="Calibri" panose="020F0502020204030204" pitchFamily="34" charset="0"/>
                    <a:cs typeface="Times New Roman" panose="02020603050405020304" pitchFamily="18" charset="0"/>
                  </a:rPr>
                  <a:t>)</a:t>
                </a:r>
              </a:p>
              <a:p>
                <a:pPr marL="342900" indent="-342900">
                  <a:buFont typeface="+mj-lt"/>
                  <a:buAutoNum type="arabicPeriod"/>
                </a:pPr>
                <a:r>
                  <a:rPr lang="en-US" dirty="0" smtClean="0">
                    <a:effectLst/>
                    <a:ea typeface="Calibri" panose="020F0502020204030204" pitchFamily="34" charset="0"/>
                    <a:cs typeface="Times New Roman" panose="02020603050405020304" pitchFamily="18" charset="0"/>
                  </a:rPr>
                  <a:t>peak event discharge (Qmax) (Duvert 2012)</a:t>
                </a:r>
              </a:p>
              <a:p>
                <a:endParaRPr lang="en-US" i="1" dirty="0" smtClean="0">
                  <a:cs typeface="Times New Roman" panose="02020603050405020304" pitchFamily="18" charset="0"/>
                </a:endParaRPr>
              </a:p>
              <a:p>
                <a:r>
                  <a:rPr lang="en-US" i="1" dirty="0" smtClean="0">
                    <a:cs typeface="Times New Roman" panose="02020603050405020304" pitchFamily="18" charset="0"/>
                  </a:rPr>
                  <a:t>Test using Pearson’s and Spearman’s (nonlinear)</a:t>
                </a:r>
                <a:endParaRPr lang="en-US" i="1" dirty="0"/>
              </a:p>
            </p:txBody>
          </p:sp>
          <mc:AlternateContent xmlns:mc="http://schemas.openxmlformats.org/markup-compatibility/2006" xmlns:a14="http://schemas.microsoft.com/office/drawing/2010/main">
            <mc:Choice Requires="a14">
              <p:sp>
                <p:nvSpPr>
                  <p:cNvPr id="16" name="Rectangle 15"/>
                  <p:cNvSpPr/>
                  <p:nvPr/>
                </p:nvSpPr>
                <p:spPr>
                  <a:xfrm>
                    <a:off x="5295366" y="2738218"/>
                    <a:ext cx="1831207" cy="41165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000" b="1" i="1" smtClean="0">
                                  <a:latin typeface="Cambria Math" panose="02040503050406030204" pitchFamily="18" charset="0"/>
                                </a:rPr>
                              </m:ctrlPr>
                            </m:sSubPr>
                            <m:e>
                              <m:r>
                                <a:rPr lang="en-US" sz="2000" b="1" i="1">
                                  <a:latin typeface="Cambria Math" panose="02040503050406030204" pitchFamily="18" charset="0"/>
                                </a:rPr>
                                <m:t>𝑺𝑺𝒀</m:t>
                              </m:r>
                            </m:e>
                            <m:sub>
                              <m:r>
                                <a:rPr lang="en-US" sz="2000" b="1" i="1">
                                  <a:latin typeface="Cambria Math" panose="02040503050406030204" pitchFamily="18" charset="0"/>
                                </a:rPr>
                                <m:t>𝑬𝑽</m:t>
                              </m:r>
                            </m:sub>
                          </m:sSub>
                          <m:r>
                            <a:rPr lang="en-US" sz="2000" b="1" i="0">
                              <a:latin typeface="Cambria Math" panose="02040503050406030204" pitchFamily="18" charset="0"/>
                            </a:rPr>
                            <m:t>= </m:t>
                          </m:r>
                          <m:r>
                            <a:rPr lang="en-US" sz="2000" b="1" i="1">
                              <a:latin typeface="Cambria Math" panose="02040503050406030204" pitchFamily="18" charset="0"/>
                            </a:rPr>
                            <m:t>𝜶</m:t>
                          </m:r>
                          <m:sSup>
                            <m:sSupPr>
                              <m:ctrlPr>
                                <a:rPr lang="en-US" sz="2000" b="1" i="1">
                                  <a:latin typeface="Cambria Math" panose="02040503050406030204" pitchFamily="18" charset="0"/>
                                </a:rPr>
                              </m:ctrlPr>
                            </m:sSupPr>
                            <m:e>
                              <m:r>
                                <a:rPr lang="en-US" sz="2000" b="1" i="1">
                                  <a:latin typeface="Cambria Math" panose="02040503050406030204" pitchFamily="18" charset="0"/>
                                </a:rPr>
                                <m:t>𝑿</m:t>
                              </m:r>
                            </m:e>
                            <m:sup>
                              <m:r>
                                <a:rPr lang="en-US" sz="2000" b="1" i="1">
                                  <a:latin typeface="Cambria Math" panose="02040503050406030204" pitchFamily="18" charset="0"/>
                                </a:rPr>
                                <m:t>𝜷</m:t>
                              </m:r>
                            </m:sup>
                          </m:sSup>
                        </m:oMath>
                      </m:oMathPara>
                    </a14:m>
                    <a:endParaRPr lang="en-US" sz="2000" b="1" dirty="0"/>
                  </a:p>
                </p:txBody>
              </p:sp>
            </mc:Choice>
            <mc:Fallback xmlns="">
              <p:sp>
                <p:nvSpPr>
                  <p:cNvPr id="16" name="Rectangle 15"/>
                  <p:cNvSpPr>
                    <a:spLocks noRot="1" noChangeAspect="1" noMove="1" noResize="1" noEditPoints="1" noAdjustHandles="1" noChangeArrowheads="1" noChangeShapeType="1" noTextEdit="1"/>
                  </p:cNvSpPr>
                  <p:nvPr/>
                </p:nvSpPr>
                <p:spPr>
                  <a:xfrm>
                    <a:off x="5295366" y="2738218"/>
                    <a:ext cx="1831207" cy="411651"/>
                  </a:xfrm>
                  <a:prstGeom prst="rect">
                    <a:avLst/>
                  </a:prstGeom>
                  <a:blipFill rotWithShape="0">
                    <a:blip r:embed="rId5"/>
                    <a:stretch>
                      <a:fillRect b="-1493"/>
                    </a:stretch>
                  </a:blipFill>
                </p:spPr>
                <p:txBody>
                  <a:bodyPr/>
                  <a:lstStyle/>
                  <a:p>
                    <a:r>
                      <a:rPr lang="en-US">
                        <a:noFill/>
                      </a:rPr>
                      <a:t> </a:t>
                    </a:r>
                  </a:p>
                </p:txBody>
              </p:sp>
            </mc:Fallback>
          </mc:AlternateContent>
        </p:grpSp>
      </p:grpSp>
      <p:grpSp>
        <p:nvGrpSpPr>
          <p:cNvPr id="48" name="Group 47"/>
          <p:cNvGrpSpPr/>
          <p:nvPr/>
        </p:nvGrpSpPr>
        <p:grpSpPr>
          <a:xfrm>
            <a:off x="338776" y="4541078"/>
            <a:ext cx="8194775" cy="2133333"/>
            <a:chOff x="371020" y="4690707"/>
            <a:chExt cx="8194775" cy="2133333"/>
          </a:xfrm>
        </p:grpSpPr>
        <p:sp>
          <p:nvSpPr>
            <p:cNvPr id="21" name="TextBox 20"/>
            <p:cNvSpPr txBox="1"/>
            <p:nvPr/>
          </p:nvSpPr>
          <p:spPr>
            <a:xfrm>
              <a:off x="371020" y="4783871"/>
              <a:ext cx="3413883" cy="400110"/>
            </a:xfrm>
            <a:prstGeom prst="rect">
              <a:avLst/>
            </a:prstGeom>
            <a:noFill/>
          </p:spPr>
          <p:txBody>
            <a:bodyPr wrap="none" rtlCol="0">
              <a:spAutoFit/>
            </a:bodyPr>
            <a:lstStyle/>
            <a:p>
              <a:r>
                <a:rPr lang="en-US" sz="2000" b="1" u="sng" dirty="0" smtClean="0"/>
                <a:t>Comparing model parameters </a:t>
              </a:r>
              <a:endParaRPr lang="en-US" sz="2000" b="1" u="sng" dirty="0"/>
            </a:p>
          </p:txBody>
        </p:sp>
        <p:sp>
          <p:nvSpPr>
            <p:cNvPr id="24" name="TextBox 23"/>
            <p:cNvSpPr txBox="1"/>
            <p:nvPr/>
          </p:nvSpPr>
          <p:spPr>
            <a:xfrm>
              <a:off x="1065912" y="5253828"/>
              <a:ext cx="3547318" cy="1200329"/>
            </a:xfrm>
            <a:prstGeom prst="rect">
              <a:avLst/>
            </a:prstGeom>
            <a:noFill/>
          </p:spPr>
          <p:txBody>
            <a:bodyPr wrap="none" rtlCol="0">
              <a:spAutoFit/>
            </a:bodyPr>
            <a:lstStyle/>
            <a:p>
              <a:r>
                <a:rPr lang="en-US" dirty="0" smtClean="0"/>
                <a:t>Compare visually</a:t>
              </a:r>
            </a:p>
            <a:p>
              <a:r>
                <a:rPr lang="en-US" dirty="0" smtClean="0"/>
                <a:t>Compare </a:t>
              </a:r>
              <a:r>
                <a:rPr lang="el-GR" dirty="0" smtClean="0"/>
                <a:t>α</a:t>
              </a:r>
              <a:r>
                <a:rPr lang="en-US" dirty="0" smtClean="0"/>
                <a:t> and </a:t>
              </a:r>
              <a:r>
                <a:rPr lang="el-GR" dirty="0" smtClean="0"/>
                <a:t>β</a:t>
              </a:r>
              <a:r>
                <a:rPr lang="en-US" dirty="0" smtClean="0"/>
                <a:t> coefficients</a:t>
              </a:r>
            </a:p>
            <a:p>
              <a:r>
                <a:rPr lang="en-US" dirty="0" smtClean="0"/>
                <a:t>α relates to sediment availability</a:t>
              </a:r>
            </a:p>
            <a:p>
              <a:r>
                <a:rPr lang="el-GR" dirty="0" smtClean="0"/>
                <a:t>Β</a:t>
              </a:r>
              <a:r>
                <a:rPr lang="en-US" dirty="0" smtClean="0"/>
                <a:t> relates to increase with storm size</a:t>
              </a:r>
              <a:endParaRPr lang="en-US" dirty="0"/>
            </a:p>
          </p:txBody>
        </p:sp>
        <p:grpSp>
          <p:nvGrpSpPr>
            <p:cNvPr id="46" name="Group 45"/>
            <p:cNvGrpSpPr/>
            <p:nvPr/>
          </p:nvGrpSpPr>
          <p:grpSpPr>
            <a:xfrm>
              <a:off x="5289240" y="4690707"/>
              <a:ext cx="3276555" cy="2133333"/>
              <a:chOff x="5384698" y="4452139"/>
              <a:chExt cx="3276555" cy="2133333"/>
            </a:xfrm>
          </p:grpSpPr>
          <p:grpSp>
            <p:nvGrpSpPr>
              <p:cNvPr id="37" name="Group 36"/>
              <p:cNvGrpSpPr/>
              <p:nvPr/>
            </p:nvGrpSpPr>
            <p:grpSpPr>
              <a:xfrm>
                <a:off x="5384698" y="4452139"/>
                <a:ext cx="3276555" cy="2133333"/>
                <a:chOff x="5384698" y="4452139"/>
                <a:chExt cx="3276555" cy="2133333"/>
              </a:xfrm>
            </p:grpSpPr>
            <p:grpSp>
              <p:nvGrpSpPr>
                <p:cNvPr id="35" name="Group 34"/>
                <p:cNvGrpSpPr/>
                <p:nvPr/>
              </p:nvGrpSpPr>
              <p:grpSpPr>
                <a:xfrm>
                  <a:off x="5827222" y="4637013"/>
                  <a:ext cx="2834031" cy="1948459"/>
                  <a:chOff x="5827222" y="4637013"/>
                  <a:chExt cx="2834031" cy="1948459"/>
                </a:xfrm>
              </p:grpSpPr>
              <p:grpSp>
                <p:nvGrpSpPr>
                  <p:cNvPr id="33" name="Group 32"/>
                  <p:cNvGrpSpPr/>
                  <p:nvPr/>
                </p:nvGrpSpPr>
                <p:grpSpPr>
                  <a:xfrm>
                    <a:off x="5827222" y="4637013"/>
                    <a:ext cx="1886989" cy="1562065"/>
                    <a:chOff x="5827222" y="4637013"/>
                    <a:chExt cx="1886989" cy="1562065"/>
                  </a:xfrm>
                </p:grpSpPr>
                <p:cxnSp>
                  <p:nvCxnSpPr>
                    <p:cNvPr id="26" name="Straight Connector 25"/>
                    <p:cNvCxnSpPr/>
                    <p:nvPr/>
                  </p:nvCxnSpPr>
                  <p:spPr>
                    <a:xfrm>
                      <a:off x="5827222" y="4637013"/>
                      <a:ext cx="0" cy="156206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827222" y="6199078"/>
                      <a:ext cx="188698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4" name="TextBox 33"/>
                  <p:cNvSpPr txBox="1"/>
                  <p:nvPr/>
                </p:nvSpPr>
                <p:spPr>
                  <a:xfrm>
                    <a:off x="6045601" y="6216140"/>
                    <a:ext cx="2615652" cy="369332"/>
                  </a:xfrm>
                  <a:prstGeom prst="rect">
                    <a:avLst/>
                  </a:prstGeom>
                  <a:noFill/>
                </p:spPr>
                <p:txBody>
                  <a:bodyPr wrap="none" rtlCol="0">
                    <a:spAutoFit/>
                  </a:bodyPr>
                  <a:lstStyle/>
                  <a:p>
                    <a:r>
                      <a:rPr lang="en-US" dirty="0" smtClean="0"/>
                      <a:t>Storm Metric X (</a:t>
                    </a:r>
                    <a:r>
                      <a:rPr lang="en-US" dirty="0" err="1" smtClean="0"/>
                      <a:t>eg</a:t>
                    </a:r>
                    <a:r>
                      <a:rPr lang="en-US" dirty="0" smtClean="0"/>
                      <a:t> Qmax)</a:t>
                    </a:r>
                    <a:endParaRPr lang="en-US" dirty="0"/>
                  </a:p>
                </p:txBody>
              </p:sp>
            </p:grpSp>
            <p:sp>
              <p:nvSpPr>
                <p:cNvPr id="36" name="TextBox 35"/>
                <p:cNvSpPr txBox="1"/>
                <p:nvPr/>
              </p:nvSpPr>
              <p:spPr>
                <a:xfrm rot="16200000">
                  <a:off x="4587011" y="5249826"/>
                  <a:ext cx="1964705" cy="369332"/>
                </a:xfrm>
                <a:prstGeom prst="rect">
                  <a:avLst/>
                </a:prstGeom>
                <a:noFill/>
              </p:spPr>
              <p:txBody>
                <a:bodyPr wrap="none" rtlCol="0">
                  <a:spAutoFit/>
                </a:bodyPr>
                <a:lstStyle/>
                <a:p>
                  <a:r>
                    <a:rPr lang="en-US" dirty="0" smtClean="0"/>
                    <a:t>Sediment Yield; DR</a:t>
                  </a:r>
                </a:p>
              </p:txBody>
            </p:sp>
          </p:grpSp>
          <p:cxnSp>
            <p:nvCxnSpPr>
              <p:cNvPr id="39" name="Straight Connector 38"/>
              <p:cNvCxnSpPr/>
              <p:nvPr/>
            </p:nvCxnSpPr>
            <p:spPr>
              <a:xfrm flipV="1">
                <a:off x="6068291" y="4983926"/>
                <a:ext cx="1645920" cy="56897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6068291" y="5081463"/>
                <a:ext cx="1645920" cy="915888"/>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rot="19557023">
                <a:off x="6463606" y="5469100"/>
                <a:ext cx="1353897" cy="369332"/>
              </a:xfrm>
              <a:prstGeom prst="rect">
                <a:avLst/>
              </a:prstGeom>
              <a:noFill/>
            </p:spPr>
            <p:txBody>
              <a:bodyPr wrap="none" rtlCol="0">
                <a:spAutoFit/>
              </a:bodyPr>
              <a:lstStyle/>
              <a:p>
                <a:r>
                  <a:rPr lang="en-US" dirty="0" smtClean="0">
                    <a:solidFill>
                      <a:srgbClr val="00B050"/>
                    </a:solidFill>
                  </a:rPr>
                  <a:t>Undisturbed</a:t>
                </a:r>
                <a:endParaRPr lang="en-US" dirty="0">
                  <a:solidFill>
                    <a:srgbClr val="00B050"/>
                  </a:solidFill>
                </a:endParaRPr>
              </a:p>
            </p:txBody>
          </p:sp>
          <p:sp>
            <p:nvSpPr>
              <p:cNvPr id="45" name="TextBox 44"/>
              <p:cNvSpPr txBox="1"/>
              <p:nvPr/>
            </p:nvSpPr>
            <p:spPr>
              <a:xfrm rot="20452511">
                <a:off x="6218000" y="4937555"/>
                <a:ext cx="1105431" cy="369332"/>
              </a:xfrm>
              <a:prstGeom prst="rect">
                <a:avLst/>
              </a:prstGeom>
              <a:noFill/>
            </p:spPr>
            <p:txBody>
              <a:bodyPr wrap="none" rtlCol="0">
                <a:spAutoFit/>
              </a:bodyPr>
              <a:lstStyle/>
              <a:p>
                <a:r>
                  <a:rPr lang="en-US" dirty="0" smtClean="0">
                    <a:solidFill>
                      <a:srgbClr val="FF0000"/>
                    </a:solidFill>
                  </a:rPr>
                  <a:t>Disturbed</a:t>
                </a:r>
                <a:endParaRPr lang="en-US" dirty="0">
                  <a:solidFill>
                    <a:srgbClr val="FF0000"/>
                  </a:solidFill>
                </a:endParaRPr>
              </a:p>
            </p:txBody>
          </p:sp>
        </p:grpSp>
      </p:grpSp>
    </p:spTree>
    <p:extLst>
      <p:ext uri="{BB962C8B-B14F-4D97-AF65-F5344CB8AC3E}">
        <p14:creationId xmlns:p14="http://schemas.microsoft.com/office/powerpoint/2010/main" val="472619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7039" y="407603"/>
            <a:ext cx="8397240" cy="769441"/>
          </a:xfrm>
          <a:prstGeom prst="rect">
            <a:avLst/>
          </a:prstGeom>
          <a:noFill/>
          <a:ln>
            <a:solidFill>
              <a:schemeClr val="tx1"/>
            </a:solidFill>
          </a:ln>
        </p:spPr>
        <p:txBody>
          <a:bodyPr wrap="square" rtlCol="0">
            <a:spAutoFit/>
          </a:bodyPr>
          <a:lstStyle/>
          <a:p>
            <a:r>
              <a:rPr lang="en-US" sz="2400" b="1" dirty="0"/>
              <a:t>Paper </a:t>
            </a:r>
            <a:r>
              <a:rPr lang="en-US" sz="2400" b="1" dirty="0" smtClean="0"/>
              <a:t>Two: </a:t>
            </a:r>
            <a:r>
              <a:rPr lang="en-US" sz="2000" i="1" dirty="0" smtClean="0"/>
              <a:t>Eulerian </a:t>
            </a:r>
            <a:r>
              <a:rPr lang="en-US" sz="2000" i="1" dirty="0"/>
              <a:t>and Lagrangian measurements of water flow and residence time on a fringing reef </a:t>
            </a:r>
            <a:r>
              <a:rPr lang="en-US" sz="2000" i="1" dirty="0" smtClean="0"/>
              <a:t>embayment</a:t>
            </a:r>
          </a:p>
        </p:txBody>
      </p:sp>
      <p:sp>
        <p:nvSpPr>
          <p:cNvPr id="3" name="TextBox 2"/>
          <p:cNvSpPr txBox="1"/>
          <p:nvPr/>
        </p:nvSpPr>
        <p:spPr>
          <a:xfrm>
            <a:off x="548012" y="1427167"/>
            <a:ext cx="8075293" cy="1508105"/>
          </a:xfrm>
          <a:prstGeom prst="rect">
            <a:avLst/>
          </a:prstGeom>
          <a:noFill/>
        </p:spPr>
        <p:txBody>
          <a:bodyPr wrap="square" rtlCol="0">
            <a:spAutoFit/>
          </a:bodyPr>
          <a:lstStyle/>
          <a:p>
            <a:r>
              <a:rPr lang="en-US" sz="2000" b="1" u="sng" dirty="0" smtClean="0"/>
              <a:t>Motivation</a:t>
            </a:r>
          </a:p>
          <a:p>
            <a:pPr marL="342900" indent="-342900">
              <a:buFont typeface="Arial" panose="020B0604020202020204" pitchFamily="34" charset="0"/>
              <a:buChar char="•"/>
            </a:pPr>
            <a:r>
              <a:rPr lang="en-US" dirty="0" smtClean="0"/>
              <a:t>Hydrodynamics control sediment dispersal, deposition</a:t>
            </a:r>
            <a:r>
              <a:rPr lang="en-US" dirty="0"/>
              <a:t>, </a:t>
            </a:r>
            <a:r>
              <a:rPr lang="en-US" dirty="0" smtClean="0"/>
              <a:t>resuspension </a:t>
            </a:r>
          </a:p>
          <a:p>
            <a:pPr marL="342900" indent="-342900">
              <a:buFont typeface="Arial" panose="020B0604020202020204" pitchFamily="34" charset="0"/>
              <a:buChar char="•"/>
            </a:pPr>
            <a:r>
              <a:rPr lang="en-US" dirty="0" smtClean="0"/>
              <a:t>Current conservation </a:t>
            </a:r>
            <a:r>
              <a:rPr lang="en-US" dirty="0"/>
              <a:t>is </a:t>
            </a:r>
            <a:r>
              <a:rPr lang="en-US" dirty="0" smtClean="0"/>
              <a:t>based on distance-based </a:t>
            </a:r>
            <a:r>
              <a:rPr lang="en-US" dirty="0"/>
              <a:t>plume </a:t>
            </a:r>
            <a:r>
              <a:rPr lang="en-US" dirty="0" smtClean="0"/>
              <a:t>models</a:t>
            </a:r>
          </a:p>
          <a:p>
            <a:pPr marL="342900" indent="-342900">
              <a:buFont typeface="Arial" panose="020B0604020202020204" pitchFamily="34" charset="0"/>
              <a:buChar char="•"/>
            </a:pPr>
            <a:r>
              <a:rPr lang="en-US" dirty="0"/>
              <a:t>Vetter (2013) </a:t>
            </a:r>
            <a:r>
              <a:rPr lang="en-US" dirty="0" smtClean="0"/>
              <a:t>calculated </a:t>
            </a:r>
            <a:r>
              <a:rPr lang="en-US" dirty="0"/>
              <a:t>flushing </a:t>
            </a:r>
            <a:r>
              <a:rPr lang="en-US" dirty="0" smtClean="0"/>
              <a:t>time; highly </a:t>
            </a:r>
            <a:r>
              <a:rPr lang="en-US" dirty="0"/>
              <a:t>dependent on </a:t>
            </a:r>
            <a:r>
              <a:rPr lang="en-US" dirty="0" smtClean="0"/>
              <a:t>unverified bathymetric data, no spatial </a:t>
            </a:r>
            <a:r>
              <a:rPr lang="en-US" dirty="0"/>
              <a:t>variation of flow velocities</a:t>
            </a:r>
            <a:endParaRPr lang="en-US" dirty="0" smtClean="0"/>
          </a:p>
        </p:txBody>
      </p:sp>
      <p:sp>
        <p:nvSpPr>
          <p:cNvPr id="4" name="Rectangle 3"/>
          <p:cNvSpPr/>
          <p:nvPr/>
        </p:nvSpPr>
        <p:spPr>
          <a:xfrm>
            <a:off x="387039" y="3185395"/>
            <a:ext cx="8236266" cy="2944396"/>
          </a:xfrm>
          <a:prstGeom prst="rect">
            <a:avLst/>
          </a:prstGeom>
        </p:spPr>
        <p:txBody>
          <a:bodyPr wrap="square">
            <a:spAutoFit/>
          </a:bodyPr>
          <a:lstStyle/>
          <a:p>
            <a:pPr indent="228600">
              <a:spcAft>
                <a:spcPts val="400"/>
              </a:spcAft>
            </a:pPr>
            <a:r>
              <a:rPr lang="en-US" sz="2000" b="1" u="sng" dirty="0" smtClean="0">
                <a:ea typeface="Calibri" panose="020F0502020204030204" pitchFamily="34" charset="0"/>
                <a:cs typeface="Times New Roman" panose="02020603050405020304" pitchFamily="18" charset="0"/>
              </a:rPr>
              <a:t>Research Questions</a:t>
            </a:r>
            <a:endParaRPr lang="en-US" sz="2000" b="1" u="sng" dirty="0" smtClean="0">
              <a:effectLst/>
              <a:ea typeface="Calibri" panose="020F0502020204030204" pitchFamily="34" charset="0"/>
              <a:cs typeface="Times New Roman" panose="02020603050405020304" pitchFamily="18" charset="0"/>
            </a:endParaRPr>
          </a:p>
          <a:p>
            <a:pPr marL="342900" lvl="0" indent="-342900">
              <a:buFont typeface="+mj-lt"/>
              <a:buAutoNum type="arabicPeriod"/>
            </a:pPr>
            <a:r>
              <a:rPr lang="en-US" b="1" dirty="0"/>
              <a:t>How do flow velocities and residence time of </a:t>
            </a:r>
            <a:r>
              <a:rPr lang="en-US" b="1" dirty="0" smtClean="0"/>
              <a:t>water </a:t>
            </a:r>
            <a:r>
              <a:rPr lang="en-US" b="1" dirty="0"/>
              <a:t>over the reef vary </a:t>
            </a:r>
            <a:r>
              <a:rPr lang="en-US" b="1" dirty="0" smtClean="0"/>
              <a:t>spatially?</a:t>
            </a:r>
          </a:p>
          <a:p>
            <a:pPr lvl="0"/>
            <a:r>
              <a:rPr lang="en-US" dirty="0" smtClean="0"/>
              <a:t>	H: Flow velocity is higher (and residence time lower) near the southern 	      reef crest, and the southern reef on average compared to northern reef</a:t>
            </a:r>
          </a:p>
          <a:p>
            <a:pPr lvl="0"/>
            <a:endParaRPr lang="en-US" dirty="0"/>
          </a:p>
          <a:p>
            <a:pPr marL="349250" lvl="0" indent="-349250"/>
            <a:r>
              <a:rPr lang="en-US" b="1" dirty="0" smtClean="0"/>
              <a:t>2.   How are flow velocities and residence time of ocean water over the reef      controlled by wave-, wind-, and tidal-forcing?</a:t>
            </a:r>
          </a:p>
          <a:p>
            <a:pPr lvl="0"/>
            <a:r>
              <a:rPr lang="en-US" dirty="0" smtClean="0"/>
              <a:t>	H: Flow velocities are higher, and more coherent under high wave 		     conditions and flow velocities are lower and less coherent under tidal 	     and wind forcing</a:t>
            </a:r>
            <a:endParaRPr lang="en-US" dirty="0"/>
          </a:p>
        </p:txBody>
      </p:sp>
    </p:spTree>
    <p:extLst>
      <p:ext uri="{BB962C8B-B14F-4D97-AF65-F5344CB8AC3E}">
        <p14:creationId xmlns:p14="http://schemas.microsoft.com/office/powerpoint/2010/main" val="30252869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7154" y="266154"/>
            <a:ext cx="4541821" cy="461665"/>
          </a:xfrm>
          <a:prstGeom prst="rect">
            <a:avLst/>
          </a:prstGeom>
          <a:noFill/>
        </p:spPr>
        <p:txBody>
          <a:bodyPr wrap="none" rtlCol="0">
            <a:spAutoFit/>
          </a:bodyPr>
          <a:lstStyle/>
          <a:p>
            <a:r>
              <a:rPr lang="en-US" sz="2400" b="1" u="sng" dirty="0" smtClean="0"/>
              <a:t>Study Site (Papers Two and Three)</a:t>
            </a:r>
            <a:endParaRPr lang="en-US" sz="2400" b="1" u="sng" dirty="0"/>
          </a:p>
        </p:txBody>
      </p:sp>
      <p:sp>
        <p:nvSpPr>
          <p:cNvPr id="4" name="TextBox 3"/>
          <p:cNvSpPr txBox="1"/>
          <p:nvPr/>
        </p:nvSpPr>
        <p:spPr>
          <a:xfrm>
            <a:off x="933944" y="803417"/>
            <a:ext cx="6812506" cy="1477328"/>
          </a:xfrm>
          <a:prstGeom prst="rect">
            <a:avLst/>
          </a:prstGeom>
          <a:noFill/>
        </p:spPr>
        <p:txBody>
          <a:bodyPr wrap="none" rtlCol="0">
            <a:spAutoFit/>
          </a:bodyPr>
          <a:lstStyle/>
          <a:p>
            <a:pPr marL="285750" indent="-285750">
              <a:buFont typeface="Arial" panose="020B0604020202020204" pitchFamily="34" charset="0"/>
              <a:buChar char="•"/>
            </a:pPr>
            <a:r>
              <a:rPr lang="en-US" dirty="0"/>
              <a:t>T</a:t>
            </a:r>
            <a:r>
              <a:rPr lang="en-US" dirty="0" smtClean="0"/>
              <a:t>ypical of reefs adjacent volcanic, tropical islands</a:t>
            </a:r>
          </a:p>
          <a:p>
            <a:pPr marL="285750" indent="-285750">
              <a:buFont typeface="Arial" panose="020B0604020202020204" pitchFamily="34" charset="0"/>
              <a:buChar char="•"/>
            </a:pPr>
            <a:r>
              <a:rPr lang="en-US" dirty="0" smtClean="0"/>
              <a:t>Flow velocities are highly spatially variable (contrast linear beaches)</a:t>
            </a:r>
          </a:p>
          <a:p>
            <a:pPr marL="285750" indent="-285750">
              <a:buFont typeface="Arial" panose="020B0604020202020204" pitchFamily="34" charset="0"/>
              <a:buChar char="•"/>
            </a:pPr>
            <a:r>
              <a:rPr lang="en-US" dirty="0" smtClean="0"/>
              <a:t>Wave-dominated flows are cross-shore and into deep channel</a:t>
            </a:r>
          </a:p>
          <a:p>
            <a:pPr marL="285750" indent="-285750">
              <a:buFont typeface="Arial" panose="020B0604020202020204" pitchFamily="34" charset="0"/>
              <a:buChar char="•"/>
            </a:pPr>
            <a:r>
              <a:rPr lang="en-US" dirty="0" smtClean="0"/>
              <a:t>Wind-driven flows typically follow wind direction</a:t>
            </a:r>
          </a:p>
          <a:p>
            <a:pPr marL="285750" indent="-285750">
              <a:buFont typeface="Arial" panose="020B0604020202020204" pitchFamily="34" charset="0"/>
              <a:buChar char="•"/>
            </a:pPr>
            <a:r>
              <a:rPr lang="en-US" dirty="0" smtClean="0"/>
              <a:t>Trade wind influenced seasonal modes (wet season/dry season)</a:t>
            </a:r>
            <a:endParaRPr lang="en-US" dirty="0"/>
          </a:p>
        </p:txBody>
      </p:sp>
      <p:pic>
        <p:nvPicPr>
          <p:cNvPr id="6" name="Picture 5"/>
          <p:cNvPicPr/>
          <p:nvPr/>
        </p:nvPicPr>
        <p:blipFill>
          <a:blip r:embed="rId2" cstate="print"/>
          <a:srcRect/>
          <a:stretch>
            <a:fillRect/>
          </a:stretch>
        </p:blipFill>
        <p:spPr bwMode="auto">
          <a:xfrm>
            <a:off x="933942" y="2251872"/>
            <a:ext cx="7168243" cy="4482466"/>
          </a:xfrm>
          <a:prstGeom prst="rect">
            <a:avLst/>
          </a:prstGeom>
          <a:noFill/>
          <a:ln w="9525">
            <a:noFill/>
            <a:miter lim="800000"/>
            <a:headEnd/>
            <a:tailEnd/>
          </a:ln>
        </p:spPr>
      </p:pic>
    </p:spTree>
    <p:extLst>
      <p:ext uri="{BB962C8B-B14F-4D97-AF65-F5344CB8AC3E}">
        <p14:creationId xmlns:p14="http://schemas.microsoft.com/office/powerpoint/2010/main" val="24490061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961</TotalTime>
  <Words>1984</Words>
  <Application>Microsoft Office PowerPoint</Application>
  <PresentationFormat>On-screen Show (4:3)</PresentationFormat>
  <Paragraphs>265</Paragraphs>
  <Slides>20</Slides>
  <Notes>10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Calibri Light</vt:lpstr>
      <vt:lpstr>Cambria</vt:lpstr>
      <vt:lpstr>Cambria Math</vt:lpstr>
      <vt:lpstr>Times New Roman</vt:lpstr>
      <vt:lpstr>Office Theme</vt:lpstr>
      <vt:lpstr>“Terrigenous sediment dynamics in a small, tropical fringing-reef embayment”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“Terrigenous sediment dynamics in a small, tropical fringing-reef embayment”</dc:title>
  <dc:creator>Alex Messina</dc:creator>
  <cp:lastModifiedBy>Alex Messina</cp:lastModifiedBy>
  <cp:revision>72</cp:revision>
  <dcterms:created xsi:type="dcterms:W3CDTF">2014-09-04T12:26:28Z</dcterms:created>
  <dcterms:modified xsi:type="dcterms:W3CDTF">2014-09-12T17:15:31Z</dcterms:modified>
</cp:coreProperties>
</file>

<file path=docProps/thumbnail.jpeg>
</file>